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 id="2147483697" r:id="rId6"/>
    <p:sldMasterId id="2147483727" r:id="rId7"/>
    <p:sldMasterId id="2147483742" r:id="rId8"/>
  </p:sldMasterIdLst>
  <p:notesMasterIdLst>
    <p:notesMasterId r:id="rId23"/>
  </p:notesMasterIdLst>
  <p:handoutMasterIdLst>
    <p:handoutMasterId r:id="rId24"/>
  </p:handoutMasterIdLst>
  <p:sldIdLst>
    <p:sldId id="1498" r:id="rId9"/>
    <p:sldId id="1500" r:id="rId10"/>
    <p:sldId id="1499" r:id="rId11"/>
    <p:sldId id="939" r:id="rId12"/>
    <p:sldId id="256" r:id="rId13"/>
    <p:sldId id="941" r:id="rId14"/>
    <p:sldId id="949" r:id="rId15"/>
    <p:sldId id="952" r:id="rId16"/>
    <p:sldId id="955" r:id="rId17"/>
    <p:sldId id="956" r:id="rId18"/>
    <p:sldId id="998" r:id="rId19"/>
    <p:sldId id="953" r:id="rId20"/>
    <p:sldId id="1501" r:id="rId21"/>
    <p:sldId id="15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DAE6BD-7051-4A3D-9617-AC322E88ED4F}">
          <p14:sldIdLst>
            <p14:sldId id="1498"/>
            <p14:sldId id="1500"/>
            <p14:sldId id="1499"/>
            <p14:sldId id="939"/>
            <p14:sldId id="256"/>
            <p14:sldId id="941"/>
            <p14:sldId id="949"/>
            <p14:sldId id="952"/>
            <p14:sldId id="955"/>
            <p14:sldId id="956"/>
            <p14:sldId id="998"/>
            <p14:sldId id="953"/>
            <p14:sldId id="1501"/>
            <p14:sldId id="15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C5"/>
    <a:srgbClr val="EBA69F"/>
    <a:srgbClr val="DAC2EC"/>
    <a:srgbClr val="E0CDEF"/>
    <a:srgbClr val="B487D9"/>
    <a:srgbClr val="EAEFF2"/>
    <a:srgbClr val="EDE2F6"/>
    <a:srgbClr val="008877"/>
    <a:srgbClr val="BF574F"/>
    <a:srgbClr val="304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0D244-888C-41BB-B1A7-834EAF419FF2}" v="10" dt="2024-09-10T12:02:54.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67059" autoAdjust="0"/>
  </p:normalViewPr>
  <p:slideViewPr>
    <p:cSldViewPr snapToGrid="0">
      <p:cViewPr varScale="1">
        <p:scale>
          <a:sx n="42" d="100"/>
          <a:sy n="42" d="100"/>
        </p:scale>
        <p:origin x="1580"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10B250-21A3-4196-B970-E8D9545A2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2AAC21-3E0B-4600-A2BC-304495CE6B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84B956-A7DC-4915-AD52-6AACAAF48831}" type="datetimeFigureOut">
              <a:rPr lang="en-US" smtClean="0"/>
              <a:t>11/13/2024</a:t>
            </a:fld>
            <a:endParaRPr lang="en-US"/>
          </a:p>
        </p:txBody>
      </p:sp>
      <p:sp>
        <p:nvSpPr>
          <p:cNvPr id="4" name="Footer Placeholder 3">
            <a:extLst>
              <a:ext uri="{FF2B5EF4-FFF2-40B4-BE49-F238E27FC236}">
                <a16:creationId xmlns:a16="http://schemas.microsoft.com/office/drawing/2014/main" id="{09EE5DFC-CE78-4C28-8B02-F430FC549B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1985E9-E86B-4F92-BE42-ACD7EA8DBB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A7940-2B72-4FF3-A76F-BFDBD8D867EB}" type="slidenum">
              <a:rPr lang="en-US" smtClean="0"/>
              <a:t>‹#›</a:t>
            </a:fld>
            <a:endParaRPr lang="en-US"/>
          </a:p>
        </p:txBody>
      </p:sp>
    </p:spTree>
    <p:extLst>
      <p:ext uri="{BB962C8B-B14F-4D97-AF65-F5344CB8AC3E}">
        <p14:creationId xmlns:p14="http://schemas.microsoft.com/office/powerpoint/2010/main" val="7193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70DD8-E9CB-4722-9EFB-25BF4AB50DFE}" type="datetimeFigureOut">
              <a:rPr lang="en-GB" smtClean="0"/>
              <a:t>13/11/2024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025E8-28F6-488E-A7F2-05D168FC74F5}" type="slidenum">
              <a:rPr lang="en-GB" smtClean="0"/>
              <a:t>‹#›</a:t>
            </a:fld>
            <a:endParaRPr lang="en-GB"/>
          </a:p>
        </p:txBody>
      </p:sp>
    </p:spTree>
    <p:extLst>
      <p:ext uri="{BB962C8B-B14F-4D97-AF65-F5344CB8AC3E}">
        <p14:creationId xmlns:p14="http://schemas.microsoft.com/office/powerpoint/2010/main" val="22145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a:t>
            </a:fld>
            <a:endParaRPr lang="en-GB"/>
          </a:p>
        </p:txBody>
      </p:sp>
    </p:spTree>
    <p:extLst>
      <p:ext uri="{BB962C8B-B14F-4D97-AF65-F5344CB8AC3E}">
        <p14:creationId xmlns:p14="http://schemas.microsoft.com/office/powerpoint/2010/main" val="255032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618025E8-28F6-488E-A7F2-05D168FC74F5}" type="slidenum">
              <a:rPr lang="en-GB" smtClean="0"/>
              <a:t>13</a:t>
            </a:fld>
            <a:endParaRPr lang="en-GB"/>
          </a:p>
        </p:txBody>
      </p:sp>
    </p:spTree>
    <p:extLst>
      <p:ext uri="{BB962C8B-B14F-4D97-AF65-F5344CB8AC3E}">
        <p14:creationId xmlns:p14="http://schemas.microsoft.com/office/powerpoint/2010/main" val="224423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800" dirty="0">
              <a:latin typeface="+mj-lt"/>
            </a:endParaRPr>
          </a:p>
        </p:txBody>
      </p:sp>
      <p:sp>
        <p:nvSpPr>
          <p:cNvPr id="4" name="Slide Number Placeholder 3"/>
          <p:cNvSpPr>
            <a:spLocks noGrp="1"/>
          </p:cNvSpPr>
          <p:nvPr>
            <p:ph type="sldNum" sz="quarter" idx="5"/>
          </p:nvPr>
        </p:nvSpPr>
        <p:spPr/>
        <p:txBody>
          <a:bodyPr/>
          <a:lstStyle/>
          <a:p>
            <a:fld id="{618025E8-28F6-488E-A7F2-05D168FC74F5}" type="slidenum">
              <a:rPr lang="en-GB" smtClean="0"/>
              <a:t>3</a:t>
            </a:fld>
            <a:endParaRPr lang="en-GB"/>
          </a:p>
        </p:txBody>
      </p:sp>
    </p:spTree>
    <p:extLst>
      <p:ext uri="{BB962C8B-B14F-4D97-AF65-F5344CB8AC3E}">
        <p14:creationId xmlns:p14="http://schemas.microsoft.com/office/powerpoint/2010/main" val="2613063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4</a:t>
            </a:fld>
            <a:endParaRPr lang="en-GB"/>
          </a:p>
        </p:txBody>
      </p:sp>
    </p:spTree>
    <p:extLst>
      <p:ext uri="{BB962C8B-B14F-4D97-AF65-F5344CB8AC3E}">
        <p14:creationId xmlns:p14="http://schemas.microsoft.com/office/powerpoint/2010/main" val="35772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364E91F6-825F-4829-BA6E-DB30F9D20986}" type="slidenum">
              <a:rPr lang="en-GB" smtClean="0"/>
              <a:t>5</a:t>
            </a:fld>
            <a:endParaRPr lang="en-GB"/>
          </a:p>
        </p:txBody>
      </p:sp>
    </p:spTree>
    <p:extLst>
      <p:ext uri="{BB962C8B-B14F-4D97-AF65-F5344CB8AC3E}">
        <p14:creationId xmlns:p14="http://schemas.microsoft.com/office/powerpoint/2010/main" val="247329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This is a simple pre-test, to give the Ss the opportunity to think about whether they can do it and how well. </a:t>
            </a:r>
          </a:p>
          <a:p>
            <a:r>
              <a:rPr lang="en-GB" sz="1800" dirty="0"/>
              <a:t>Read the can-do statement and give them a moment to note their score.</a:t>
            </a:r>
          </a:p>
          <a:p>
            <a:r>
              <a:rPr lang="en-GB" sz="1800" dirty="0"/>
              <a:t>NB don’t forget to return to this at the end of the lesson</a:t>
            </a:r>
          </a:p>
        </p:txBody>
      </p:sp>
      <p:sp>
        <p:nvSpPr>
          <p:cNvPr id="4" name="Slide Number Placeholder 3"/>
          <p:cNvSpPr>
            <a:spLocks noGrp="1"/>
          </p:cNvSpPr>
          <p:nvPr>
            <p:ph type="sldNum" sz="quarter" idx="5"/>
          </p:nvPr>
        </p:nvSpPr>
        <p:spPr/>
        <p:txBody>
          <a:bodyPr/>
          <a:lstStyle/>
          <a:p>
            <a:fld id="{364E91F6-825F-4829-BA6E-DB30F9D20986}" type="slidenum">
              <a:rPr lang="en-GB" smtClean="0"/>
              <a:t>6</a:t>
            </a:fld>
            <a:endParaRPr lang="en-GB"/>
          </a:p>
        </p:txBody>
      </p:sp>
    </p:spTree>
    <p:extLst>
      <p:ext uri="{BB962C8B-B14F-4D97-AF65-F5344CB8AC3E}">
        <p14:creationId xmlns:p14="http://schemas.microsoft.com/office/powerpoint/2010/main" val="24732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Organise students into groups of 4</a:t>
            </a:r>
            <a:r>
              <a:rPr lang="en-GB" sz="1800" dirty="0">
                <a:solidFill>
                  <a:prstClr val="black"/>
                </a:solidFill>
                <a:latin typeface="Calibri" panose="020F0502020204030204"/>
              </a:rPr>
              <a:t>. Assign a letter to each student: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to 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dirty="0">
                <a:solidFill>
                  <a:prstClr val="black"/>
                </a:solidFill>
                <a:latin typeface="Calibri" panose="020F0502020204030204"/>
              </a:rPr>
              <a:t>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e-group to form “expert” groups</a:t>
            </a:r>
            <a:r>
              <a:rPr lang="en-GB" sz="1800" dirty="0">
                <a:solidFill>
                  <a:prstClr val="black"/>
                </a:solidFill>
                <a:latin typeface="Calibri" panose="020F0502020204030204"/>
              </a:rPr>
              <a:t>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students A together, students B together etc. for task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Revert to original groups for task 2 &amp;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E91F6-825F-4829-BA6E-DB30F9D209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00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lphaUcPeriod"/>
            </a:pPr>
            <a:r>
              <a:rPr lang="en-GB" sz="1800" b="0" i="0" dirty="0">
                <a:solidFill>
                  <a:srgbClr val="222222"/>
                </a:solidFill>
                <a:effectLst/>
                <a:latin typeface="+mj-lt"/>
              </a:rPr>
              <a:t>During the 1</a:t>
            </a:r>
            <a:r>
              <a:rPr lang="en-GB" sz="1800" b="0" i="0" baseline="30000" dirty="0">
                <a:solidFill>
                  <a:srgbClr val="222222"/>
                </a:solidFill>
                <a:effectLst/>
                <a:latin typeface="+mj-lt"/>
              </a:rPr>
              <a:t>st</a:t>
            </a:r>
            <a:r>
              <a:rPr lang="en-GB" sz="1800" b="0" i="0" dirty="0">
                <a:solidFill>
                  <a:srgbClr val="222222"/>
                </a:solidFill>
                <a:effectLst/>
                <a:latin typeface="+mj-lt"/>
              </a:rPr>
              <a:t>  festival, which takes place in the grounds of the openair museum, in 2017 a fire broke out. </a:t>
            </a:r>
          </a:p>
          <a:p>
            <a:pPr marL="342900" indent="-342900">
              <a:buFont typeface="+mj-lt"/>
              <a:buAutoNum type="alphaUcPeriod"/>
            </a:pPr>
            <a:r>
              <a:rPr lang="en-GB" sz="1800" b="0" i="0" dirty="0">
                <a:solidFill>
                  <a:srgbClr val="222222"/>
                </a:solidFill>
                <a:effectLst/>
                <a:latin typeface="+mj-lt"/>
              </a:rPr>
              <a:t>The 2</a:t>
            </a:r>
            <a:r>
              <a:rPr lang="en-GB" sz="1800" b="0" i="0" baseline="30000" dirty="0">
                <a:solidFill>
                  <a:srgbClr val="222222"/>
                </a:solidFill>
                <a:effectLst/>
                <a:latin typeface="+mj-lt"/>
              </a:rPr>
              <a:t>nd</a:t>
            </a:r>
            <a:r>
              <a:rPr lang="en-GB" sz="1800" b="0" i="0" dirty="0">
                <a:solidFill>
                  <a:srgbClr val="222222"/>
                </a:solidFill>
                <a:effectLst/>
                <a:latin typeface="+mj-lt"/>
              </a:rPr>
              <a:t>  festival includes an interesting activity which is a type of ancient Lithuanian wrestling using a log. </a:t>
            </a:r>
          </a:p>
          <a:p>
            <a:pPr marL="342900" indent="-342900">
              <a:buFont typeface="+mj-lt"/>
              <a:buAutoNum type="alphaUcPeriod"/>
            </a:pPr>
            <a:r>
              <a:rPr lang="en-GB" sz="1800" dirty="0">
                <a:solidFill>
                  <a:srgbClr val="222222"/>
                </a:solidFill>
                <a:latin typeface="+mj-lt"/>
              </a:rPr>
              <a:t>T</a:t>
            </a:r>
            <a:r>
              <a:rPr lang="en-GB" sz="1800" b="0" i="0" dirty="0">
                <a:solidFill>
                  <a:srgbClr val="222222"/>
                </a:solidFill>
                <a:effectLst/>
                <a:latin typeface="+mj-lt"/>
              </a:rPr>
              <a:t>he 3</a:t>
            </a:r>
            <a:r>
              <a:rPr lang="en-GB" sz="1800" b="0" i="0" baseline="30000" dirty="0">
                <a:solidFill>
                  <a:srgbClr val="222222"/>
                </a:solidFill>
                <a:effectLst/>
                <a:latin typeface="+mj-lt"/>
              </a:rPr>
              <a:t>rd</a:t>
            </a:r>
            <a:r>
              <a:rPr lang="en-GB" sz="1800" b="0" i="0" dirty="0">
                <a:solidFill>
                  <a:srgbClr val="222222"/>
                </a:solidFill>
                <a:effectLst/>
                <a:latin typeface="+mj-lt"/>
              </a:rPr>
              <a:t>  festival will not be held any more.</a:t>
            </a:r>
          </a:p>
          <a:p>
            <a:pPr marL="342900" indent="-342900">
              <a:buFont typeface="+mj-lt"/>
              <a:buAutoNum type="alphaUcPeriod"/>
            </a:pPr>
            <a:r>
              <a:rPr lang="en-GB" sz="1800" b="0" i="0" dirty="0">
                <a:solidFill>
                  <a:srgbClr val="222222"/>
                </a:solidFill>
                <a:effectLst/>
                <a:latin typeface="+mj-lt"/>
              </a:rPr>
              <a:t>The 4</a:t>
            </a:r>
            <a:r>
              <a:rPr lang="en-GB" sz="1800" b="0" i="0" baseline="30000" dirty="0">
                <a:solidFill>
                  <a:srgbClr val="222222"/>
                </a:solidFill>
                <a:effectLst/>
                <a:latin typeface="+mj-lt"/>
              </a:rPr>
              <a:t>th</a:t>
            </a:r>
            <a:r>
              <a:rPr lang="en-GB" sz="1800" b="0" i="0" dirty="0">
                <a:solidFill>
                  <a:srgbClr val="222222"/>
                </a:solidFill>
                <a:effectLst/>
                <a:latin typeface="+mj-lt"/>
              </a:rPr>
              <a:t>  is notorious because a lot of attendees use psychotropic substances.)</a:t>
            </a:r>
            <a:endParaRPr lang="en-GB" sz="1800" dirty="0">
              <a:latin typeface="+mj-lt"/>
            </a:endParaRPr>
          </a:p>
        </p:txBody>
      </p:sp>
      <p:sp>
        <p:nvSpPr>
          <p:cNvPr id="4" name="Slide Number Placeholder 3"/>
          <p:cNvSpPr>
            <a:spLocks noGrp="1"/>
          </p:cNvSpPr>
          <p:nvPr>
            <p:ph type="sldNum" sz="quarter" idx="5"/>
          </p:nvPr>
        </p:nvSpPr>
        <p:spPr/>
        <p:txBody>
          <a:bodyPr/>
          <a:lstStyle/>
          <a:p>
            <a:fld id="{618025E8-28F6-488E-A7F2-05D168FC74F5}" type="slidenum">
              <a:rPr lang="en-GB" smtClean="0"/>
              <a:t>8</a:t>
            </a:fld>
            <a:endParaRPr lang="en-GB"/>
          </a:p>
        </p:txBody>
      </p:sp>
    </p:spTree>
    <p:extLst>
      <p:ext uri="{BB962C8B-B14F-4D97-AF65-F5344CB8AC3E}">
        <p14:creationId xmlns:p14="http://schemas.microsoft.com/office/powerpoint/2010/main" val="287395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language skill here? Reading for information &amp; the 2 girls showed that they can read and extract specific, relevant information from a text</a:t>
            </a:r>
          </a:p>
          <a:p>
            <a:r>
              <a:rPr lang="en-GB" dirty="0"/>
              <a:t>What is the communicative skill? Mediation. She bridges the gap between him and the text. It is an information gap. The “problem” is that the 2 girls are more focussed on the information they have to share  than on whether their listeners are understanding or even listening (in these activities students aren’t listening, they’re just waiting their turn.</a:t>
            </a:r>
          </a:p>
          <a:p>
            <a:endParaRPr lang="en-GB" dirty="0"/>
          </a:p>
          <a:p>
            <a:r>
              <a:rPr lang="en-GB" dirty="0"/>
              <a:t>How can she help him understand?</a:t>
            </a:r>
          </a:p>
          <a:p>
            <a:r>
              <a:rPr lang="en-GB" dirty="0"/>
              <a:t>Change her approach: </a:t>
            </a:r>
          </a:p>
          <a:p>
            <a:r>
              <a:rPr lang="en-GB" dirty="0"/>
              <a:t>1. rather than a sustained monologue, she sets up a dialogue by asking him to ask her for the info he needs e.g. </a:t>
            </a:r>
          </a:p>
          <a:p>
            <a:r>
              <a:rPr lang="en-GB" dirty="0"/>
              <a:t>Her: I’ve read about </a:t>
            </a:r>
            <a:r>
              <a:rPr lang="en-GB" sz="1300" dirty="0" err="1"/>
              <a:t>Kazlu</a:t>
            </a:r>
            <a:r>
              <a:rPr lang="en-GB" sz="1300" dirty="0"/>
              <a:t> </a:t>
            </a:r>
            <a:r>
              <a:rPr lang="en-GB" sz="1300" dirty="0" err="1"/>
              <a:t>Ruda</a:t>
            </a:r>
            <a:r>
              <a:rPr lang="en-GB" sz="1300" dirty="0"/>
              <a:t>, what would you like to know?</a:t>
            </a:r>
          </a:p>
          <a:p>
            <a:r>
              <a:rPr lang="en-GB" sz="1300" dirty="0"/>
              <a:t>Him: How much does it cost?</a:t>
            </a:r>
          </a:p>
          <a:p>
            <a:r>
              <a:rPr lang="en-GB" sz="1300" dirty="0"/>
              <a:t>Her: €49</a:t>
            </a:r>
          </a:p>
          <a:p>
            <a:r>
              <a:rPr lang="en-GB" sz="1300" dirty="0"/>
              <a:t>Him: what does the price include? etc.</a:t>
            </a:r>
          </a:p>
          <a:p>
            <a:r>
              <a:rPr lang="en-GB" sz="1300" dirty="0"/>
              <a:t>He could / should make notes of her answers</a:t>
            </a:r>
          </a:p>
          <a:p>
            <a:pPr marL="241584" indent="-241584">
              <a:buAutoNum type="arabicPeriod" startAt="2"/>
            </a:pPr>
            <a:r>
              <a:rPr lang="en-GB" sz="1300" dirty="0"/>
              <a:t>She can signpost e.g. price. It’s €49.  For €49 you get: …</a:t>
            </a:r>
          </a:p>
          <a:p>
            <a:r>
              <a:rPr lang="en-GB" sz="1300" dirty="0"/>
              <a:t>What else can she do?</a:t>
            </a:r>
          </a:p>
          <a:p>
            <a:endParaRPr lang="en-GB" sz="1300" dirty="0"/>
          </a:p>
          <a:p>
            <a:r>
              <a:rPr lang="en-GB" sz="1300" dirty="0"/>
              <a:t>How can he help her to help him? (because she’s concentrating on remembering her info)</a:t>
            </a:r>
          </a:p>
          <a:p>
            <a:pPr marL="241584" indent="-241584">
              <a:lnSpc>
                <a:spcPct val="107000"/>
              </a:lnSpc>
              <a:spcAft>
                <a:spcPts val="845"/>
              </a:spcAft>
              <a:buAutoNum type="arabicPeriod"/>
            </a:pPr>
            <a:r>
              <a:rPr lang="en-GB" sz="1300" dirty="0">
                <a:latin typeface="Calibri" panose="020F0502020204030204" pitchFamily="34" charset="0"/>
                <a:ea typeface="Calibri" panose="020F0502020204030204" pitchFamily="34" charset="0"/>
                <a:cs typeface="Times New Roman" panose="02020603050405020304" pitchFamily="18" charset="0"/>
              </a:rPr>
              <a:t>He could listen actively e.g.  nodding, making sounds to show he is listening. He could echo, recap, summarise, ask questions to show that or what he’s understood.</a:t>
            </a:r>
          </a:p>
          <a:p>
            <a:pPr marL="241584" indent="-241584">
              <a:lnSpc>
                <a:spcPct val="107000"/>
              </a:lnSpc>
              <a:spcAft>
                <a:spcPts val="845"/>
              </a:spcAft>
              <a:buAutoNum type="arabicPeriod"/>
            </a:pPr>
            <a:r>
              <a:rPr lang="en-GB" sz="1300" dirty="0">
                <a:latin typeface="Calibri" panose="020F0502020204030204" pitchFamily="34" charset="0"/>
                <a:ea typeface="Calibri" panose="020F0502020204030204" pitchFamily="34" charset="0"/>
                <a:cs typeface="Times New Roman" panose="02020603050405020304" pitchFamily="18" charset="0"/>
              </a:rPr>
              <a:t>He could turn it into a Q &amp; A session</a:t>
            </a:r>
          </a:p>
          <a:p>
            <a:pPr marL="241584" indent="-241584">
              <a:lnSpc>
                <a:spcPct val="107000"/>
              </a:lnSpc>
              <a:spcAft>
                <a:spcPts val="845"/>
              </a:spcAft>
              <a:buAutoNum type="arabicPeriod"/>
            </a:pPr>
            <a:r>
              <a:rPr lang="en-GB" sz="1300" dirty="0"/>
              <a:t>He could / should make notes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endParaRPr lang="en-GB" sz="1300" dirty="0"/>
          </a:p>
          <a:p>
            <a:endParaRPr lang="en-GB" sz="13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025E8-28F6-488E-A7F2-05D168FC74F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8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12</a:t>
            </a:fld>
            <a:endParaRPr lang="en-GB"/>
          </a:p>
        </p:txBody>
      </p:sp>
    </p:spTree>
    <p:extLst>
      <p:ext uri="{BB962C8B-B14F-4D97-AF65-F5344CB8AC3E}">
        <p14:creationId xmlns:p14="http://schemas.microsoft.com/office/powerpoint/2010/main" val="412062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5886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0864-0E05-6F6F-2BC6-15AB5CD49E0F}"/>
              </a:ext>
            </a:extLst>
          </p:cNvPr>
          <p:cNvSpPr/>
          <p:nvPr userDrawn="1"/>
        </p:nvSpPr>
        <p:spPr>
          <a:xfrm>
            <a:off x="10739120" y="341469"/>
            <a:ext cx="985520" cy="1325557"/>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9358086"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17919419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461908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147467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2518352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282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2763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1579902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EA9AB-7592-6081-449B-C15D9211E014}"/>
              </a:ext>
            </a:extLst>
          </p:cNvPr>
          <p:cNvSpPr/>
          <p:nvPr userDrawn="1"/>
        </p:nvSpPr>
        <p:spPr>
          <a:xfrm>
            <a:off x="0" y="0"/>
            <a:ext cx="12192000"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1271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7ADF2-4F9D-1F8D-DF4F-58E694C5A195}"/>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6C172ADE-AB59-F703-0C9A-A513CC772B65}"/>
              </a:ext>
            </a:extLst>
          </p:cNvPr>
          <p:cNvSpPr>
            <a:spLocks noGrp="1"/>
          </p:cNvSpPr>
          <p:nvPr>
            <p:ph type="ftr" sz="quarter" idx="1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03F7003-2EF6-E304-D0B7-EF4AFC2061F2}"/>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6881763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59D-89C0-FA01-96FA-4D4CA0280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AA6D78-2AE9-9C4A-FE22-FFF307B0C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272A82-233D-E44F-479C-D001D156C2FF}"/>
              </a:ext>
            </a:extLst>
          </p:cNvPr>
          <p:cNvSpPr>
            <a:spLocks noGrp="1"/>
          </p:cNvSpPr>
          <p:nvPr>
            <p:ph type="dt" sz="half" idx="10"/>
          </p:nvPr>
        </p:nvSpPr>
        <p:spPr/>
        <p:txBody>
          <a:bodyPr/>
          <a:lstStyle/>
          <a:p>
            <a:fld id="{3D9FF134-AC51-4C31-8A8F-2229C0ADFB8C}" type="datetimeFigureOut">
              <a:rPr lang="en-GB" smtClean="0"/>
              <a:t>13/11/2024</a:t>
            </a:fld>
            <a:endParaRPr lang="en-GB"/>
          </a:p>
        </p:txBody>
      </p:sp>
      <p:sp>
        <p:nvSpPr>
          <p:cNvPr id="5" name="Footer Placeholder 4">
            <a:extLst>
              <a:ext uri="{FF2B5EF4-FFF2-40B4-BE49-F238E27FC236}">
                <a16:creationId xmlns:a16="http://schemas.microsoft.com/office/drawing/2014/main" id="{6180BB6A-BDB4-CCDB-9923-35B5731F3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278E-1882-DC17-3161-AFB4178E7767}"/>
              </a:ext>
            </a:extLst>
          </p:cNvPr>
          <p:cNvSpPr>
            <a:spLocks noGrp="1"/>
          </p:cNvSpPr>
          <p:nvPr>
            <p:ph type="sldNum" sz="quarter" idx="12"/>
          </p:nvPr>
        </p:nvSpPr>
        <p:spPr/>
        <p:txBody>
          <a:bodyPr/>
          <a:lstStyle/>
          <a:p>
            <a:fld id="{4EC303D5-3FC7-44A8-89A8-5317D8A59A79}" type="slidenum">
              <a:rPr lang="en-GB" smtClean="0"/>
              <a:t>‹#›</a:t>
            </a:fld>
            <a:endParaRPr lang="en-GB"/>
          </a:p>
        </p:txBody>
      </p:sp>
    </p:spTree>
    <p:extLst>
      <p:ext uri="{BB962C8B-B14F-4D97-AF65-F5344CB8AC3E}">
        <p14:creationId xmlns:p14="http://schemas.microsoft.com/office/powerpoint/2010/main" val="625833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Potential impac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043665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34398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17317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27829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289365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
        <p:nvSpPr>
          <p:cNvPr id="4" name="Rectangle 3">
            <a:extLst>
              <a:ext uri="{FF2B5EF4-FFF2-40B4-BE49-F238E27FC236}">
                <a16:creationId xmlns:a16="http://schemas.microsoft.com/office/drawing/2014/main" id="{F01600A6-2CCA-AE1F-67DC-946BC8E6ED32}"/>
              </a:ext>
            </a:extLst>
          </p:cNvPr>
          <p:cNvSpPr/>
          <p:nvPr userDrawn="1"/>
        </p:nvSpPr>
        <p:spPr>
          <a:xfrm>
            <a:off x="10688320" y="341469"/>
            <a:ext cx="914400" cy="1325560"/>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274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783411" cy="3442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
        <p:nvSpPr>
          <p:cNvPr id="4" name="Rectangle 3">
            <a:extLst>
              <a:ext uri="{FF2B5EF4-FFF2-40B4-BE49-F238E27FC236}">
                <a16:creationId xmlns:a16="http://schemas.microsoft.com/office/drawing/2014/main" id="{8E1A4A0F-3D71-69AE-D7AD-8A6C59337A9E}"/>
              </a:ext>
            </a:extLst>
          </p:cNvPr>
          <p:cNvSpPr/>
          <p:nvPr userDrawn="1"/>
        </p:nvSpPr>
        <p:spPr>
          <a:xfrm>
            <a:off x="10617200" y="374507"/>
            <a:ext cx="965200" cy="1228927"/>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7925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284662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980695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17059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209512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933628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570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703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581489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CBFE27-747E-4E4F-BEF1-75C8E4E75707}"/>
              </a:ext>
            </a:extLst>
          </p:cNvPr>
          <p:cNvSpPr/>
          <p:nvPr userDrawn="1"/>
        </p:nvSpPr>
        <p:spPr>
          <a:xfrm>
            <a:off x="8186057" y="0"/>
            <a:ext cx="4261757" cy="692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05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344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597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862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022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93079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Potential impact</a:t>
            </a:r>
            <a:endParaRPr lang="en-GB" dirty="0"/>
          </a:p>
        </p:txBody>
      </p:sp>
      <p:cxnSp>
        <p:nvCxnSpPr>
          <p:cNvPr id="3" name="Straight Connector 2">
            <a:extLst>
              <a:ext uri="{FF2B5EF4-FFF2-40B4-BE49-F238E27FC236}">
                <a16:creationId xmlns:a16="http://schemas.microsoft.com/office/drawing/2014/main" id="{AF68738C-032E-44A8-B2C0-A5F4B258E064}"/>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49024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321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104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8242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0146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3827508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2873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315689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870894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700301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146236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580459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4023372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3048703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4193621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774251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3801065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Tree>
    <p:extLst>
      <p:ext uri="{BB962C8B-B14F-4D97-AF65-F5344CB8AC3E}">
        <p14:creationId xmlns:p14="http://schemas.microsoft.com/office/powerpoint/2010/main" val="272000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457194"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1447074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873090"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3657768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154807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462104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905830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743553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nternet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(INTERNET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grpSp>
        <p:nvGrpSpPr>
          <p:cNvPr id="11" name="Group 10">
            <a:extLst>
              <a:ext uri="{FF2B5EF4-FFF2-40B4-BE49-F238E27FC236}">
                <a16:creationId xmlns:a16="http://schemas.microsoft.com/office/drawing/2014/main" id="{A5239F1E-986F-A3BC-FBE1-D748D6BA4058}"/>
              </a:ext>
            </a:extLst>
          </p:cNvPr>
          <p:cNvGrpSpPr/>
          <p:nvPr userDrawn="1"/>
        </p:nvGrpSpPr>
        <p:grpSpPr>
          <a:xfrm>
            <a:off x="247630" y="186201"/>
            <a:ext cx="1514469" cy="1499746"/>
            <a:chOff x="3318632" y="2108789"/>
            <a:chExt cx="1514469" cy="1499746"/>
          </a:xfrm>
        </p:grpSpPr>
        <p:sp>
          <p:nvSpPr>
            <p:cNvPr id="7" name="Oval 6">
              <a:extLst>
                <a:ext uri="{FF2B5EF4-FFF2-40B4-BE49-F238E27FC236}">
                  <a16:creationId xmlns:a16="http://schemas.microsoft.com/office/drawing/2014/main" id="{A7D47AD7-9344-EC44-9FF1-13A21CB356B3}"/>
                </a:ext>
              </a:extLst>
            </p:cNvPr>
            <p:cNvSpPr/>
            <p:nvPr userDrawn="1"/>
          </p:nvSpPr>
          <p:spPr>
            <a:xfrm>
              <a:off x="3318632" y="2108789"/>
              <a:ext cx="1505843" cy="1499746"/>
            </a:xfrm>
            <a:prstGeom prst="ellipse">
              <a:avLst/>
            </a:prstGeom>
            <a:solidFill>
              <a:srgbClr val="F3C9C5"/>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DFEFF4E-79F0-3535-927A-54A68F26F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258" y="2137480"/>
              <a:ext cx="1387843" cy="1387843"/>
            </a:xfrm>
            <a:prstGeom prst="rect">
              <a:avLst/>
            </a:prstGeom>
          </p:spPr>
        </p:pic>
      </p:grpSp>
    </p:spTree>
    <p:extLst>
      <p:ext uri="{BB962C8B-B14F-4D97-AF65-F5344CB8AC3E}">
        <p14:creationId xmlns:p14="http://schemas.microsoft.com/office/powerpoint/2010/main" val="3538152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3432748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003006"/>
            <a:ext cx="845719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Tree>
    <p:extLst>
      <p:ext uri="{BB962C8B-B14F-4D97-AF65-F5344CB8AC3E}">
        <p14:creationId xmlns:p14="http://schemas.microsoft.com/office/powerpoint/2010/main" val="1421712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80051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471707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rst 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Tree>
    <p:extLst>
      <p:ext uri="{BB962C8B-B14F-4D97-AF65-F5344CB8AC3E}">
        <p14:creationId xmlns:p14="http://schemas.microsoft.com/office/powerpoint/2010/main" val="3828775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066803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3807397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243543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3372805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215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0636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043135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EA9AB-7592-6081-449B-C15D9211E014}"/>
              </a:ext>
            </a:extLst>
          </p:cNvPr>
          <p:cNvSpPr/>
          <p:nvPr userDrawn="1"/>
        </p:nvSpPr>
        <p:spPr>
          <a:xfrm>
            <a:off x="0" y="0"/>
            <a:ext cx="12192000"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1926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7ADF2-4F9D-1F8D-DF4F-58E694C5A195}"/>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6C172ADE-AB59-F703-0C9A-A513CC772B65}"/>
              </a:ext>
            </a:extLst>
          </p:cNvPr>
          <p:cNvSpPr>
            <a:spLocks noGrp="1"/>
          </p:cNvSpPr>
          <p:nvPr>
            <p:ph type="ftr" sz="quarter" idx="1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03F7003-2EF6-E304-D0B7-EF4AFC2061F2}"/>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160624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59D-89C0-FA01-96FA-4D4CA0280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AA6D78-2AE9-9C4A-FE22-FFF307B0C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272A82-233D-E44F-479C-D001D156C2FF}"/>
              </a:ext>
            </a:extLst>
          </p:cNvPr>
          <p:cNvSpPr>
            <a:spLocks noGrp="1"/>
          </p:cNvSpPr>
          <p:nvPr>
            <p:ph type="dt" sz="half" idx="10"/>
          </p:nvPr>
        </p:nvSpPr>
        <p:spPr/>
        <p:txBody>
          <a:bodyPr/>
          <a:lstStyle/>
          <a:p>
            <a:fld id="{3D9FF134-AC51-4C31-8A8F-2229C0ADFB8C}" type="datetimeFigureOut">
              <a:rPr lang="en-GB" smtClean="0"/>
              <a:t>13/11/2024</a:t>
            </a:fld>
            <a:endParaRPr lang="en-GB"/>
          </a:p>
        </p:txBody>
      </p:sp>
      <p:sp>
        <p:nvSpPr>
          <p:cNvPr id="5" name="Footer Placeholder 4">
            <a:extLst>
              <a:ext uri="{FF2B5EF4-FFF2-40B4-BE49-F238E27FC236}">
                <a16:creationId xmlns:a16="http://schemas.microsoft.com/office/drawing/2014/main" id="{6180BB6A-BDB4-CCDB-9923-35B5731F3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278E-1882-DC17-3161-AFB4178E7767}"/>
              </a:ext>
            </a:extLst>
          </p:cNvPr>
          <p:cNvSpPr>
            <a:spLocks noGrp="1"/>
          </p:cNvSpPr>
          <p:nvPr>
            <p:ph type="sldNum" sz="quarter" idx="12"/>
          </p:nvPr>
        </p:nvSpPr>
        <p:spPr/>
        <p:txBody>
          <a:bodyPr/>
          <a:lstStyle/>
          <a:p>
            <a:fld id="{4EC303D5-3FC7-44A8-89A8-5317D8A59A79}" type="slidenum">
              <a:rPr lang="en-GB" smtClean="0"/>
              <a:t>‹#›</a:t>
            </a:fld>
            <a:endParaRPr lang="en-GB"/>
          </a:p>
        </p:txBody>
      </p:sp>
    </p:spTree>
    <p:extLst>
      <p:ext uri="{BB962C8B-B14F-4D97-AF65-F5344CB8AC3E}">
        <p14:creationId xmlns:p14="http://schemas.microsoft.com/office/powerpoint/2010/main" val="3957912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Potential impac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722718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319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245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75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1326325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31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382533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19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73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607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F17DFAB-C208-0893-86C9-787ED720238E}"/>
              </a:ext>
            </a:extLst>
          </p:cNvPr>
          <p:cNvSpPr/>
          <p:nvPr userDrawn="1"/>
        </p:nvSpPr>
        <p:spPr>
          <a:xfrm>
            <a:off x="0" y="0"/>
            <a:ext cx="1242873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9973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AD990-6868-379A-F81A-856D07968683}"/>
              </a:ext>
            </a:extLst>
          </p:cNvPr>
          <p:cNvSpPr/>
          <p:nvPr userDrawn="1"/>
        </p:nvSpPr>
        <p:spPr>
          <a:xfrm>
            <a:off x="10795247" y="372862"/>
            <a:ext cx="976543" cy="12695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247" y="272456"/>
            <a:ext cx="1156849" cy="1156849"/>
          </a:xfrm>
          <a:prstGeom prst="rect">
            <a:avLst/>
          </a:prstGeom>
          <a:noFill/>
        </p:spPr>
      </p:pic>
    </p:spTree>
    <p:extLst>
      <p:ext uri="{BB962C8B-B14F-4D97-AF65-F5344CB8AC3E}">
        <p14:creationId xmlns:p14="http://schemas.microsoft.com/office/powerpoint/2010/main" val="191995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42923452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8457194"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2277661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1379895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
        <p:nvSpPr>
          <p:cNvPr id="4" name="Rectangle 3">
            <a:extLst>
              <a:ext uri="{FF2B5EF4-FFF2-40B4-BE49-F238E27FC236}">
                <a16:creationId xmlns:a16="http://schemas.microsoft.com/office/drawing/2014/main" id="{AE421480-6F65-A982-4D9C-247F673EDA74}"/>
              </a:ext>
            </a:extLst>
          </p:cNvPr>
          <p:cNvSpPr/>
          <p:nvPr userDrawn="1"/>
        </p:nvSpPr>
        <p:spPr>
          <a:xfrm>
            <a:off x="10639425" y="341469"/>
            <a:ext cx="1019175" cy="1325559"/>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7426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EA9AB-7592-6081-449B-C15D9211E014}"/>
              </a:ext>
            </a:extLst>
          </p:cNvPr>
          <p:cNvSpPr/>
          <p:nvPr userDrawn="1"/>
        </p:nvSpPr>
        <p:spPr>
          <a:xfrm>
            <a:off x="0" y="0"/>
            <a:ext cx="12192000"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7385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1707060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10042565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8025533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196376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905423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306751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636000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Tree>
    <p:extLst>
      <p:ext uri="{BB962C8B-B14F-4D97-AF65-F5344CB8AC3E}">
        <p14:creationId xmlns:p14="http://schemas.microsoft.com/office/powerpoint/2010/main" val="4151477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457194"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163727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3860020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873090"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56652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2924664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2929699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8997443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ternet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(INTERNET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grpSp>
        <p:nvGrpSpPr>
          <p:cNvPr id="11" name="Group 10">
            <a:extLst>
              <a:ext uri="{FF2B5EF4-FFF2-40B4-BE49-F238E27FC236}">
                <a16:creationId xmlns:a16="http://schemas.microsoft.com/office/drawing/2014/main" id="{A5239F1E-986F-A3BC-FBE1-D748D6BA4058}"/>
              </a:ext>
            </a:extLst>
          </p:cNvPr>
          <p:cNvGrpSpPr/>
          <p:nvPr userDrawn="1"/>
        </p:nvGrpSpPr>
        <p:grpSpPr>
          <a:xfrm>
            <a:off x="247630" y="186201"/>
            <a:ext cx="1514469" cy="1499746"/>
            <a:chOff x="3318632" y="2108789"/>
            <a:chExt cx="1514469" cy="1499746"/>
          </a:xfrm>
        </p:grpSpPr>
        <p:sp>
          <p:nvSpPr>
            <p:cNvPr id="7" name="Oval 6">
              <a:extLst>
                <a:ext uri="{FF2B5EF4-FFF2-40B4-BE49-F238E27FC236}">
                  <a16:creationId xmlns:a16="http://schemas.microsoft.com/office/drawing/2014/main" id="{A7D47AD7-9344-EC44-9FF1-13A21CB356B3}"/>
                </a:ext>
              </a:extLst>
            </p:cNvPr>
            <p:cNvSpPr/>
            <p:nvPr userDrawn="1"/>
          </p:nvSpPr>
          <p:spPr>
            <a:xfrm>
              <a:off x="3318632" y="2108789"/>
              <a:ext cx="1505843" cy="1499746"/>
            </a:xfrm>
            <a:prstGeom prst="ellipse">
              <a:avLst/>
            </a:prstGeom>
            <a:solidFill>
              <a:srgbClr val="F3C9C5"/>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DFEFF4E-79F0-3535-927A-54A68F26F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258" y="2137480"/>
              <a:ext cx="1387843" cy="1387843"/>
            </a:xfrm>
            <a:prstGeom prst="rect">
              <a:avLst/>
            </a:prstGeom>
          </p:spPr>
        </p:pic>
      </p:grpSp>
    </p:spTree>
    <p:extLst>
      <p:ext uri="{BB962C8B-B14F-4D97-AF65-F5344CB8AC3E}">
        <p14:creationId xmlns:p14="http://schemas.microsoft.com/office/powerpoint/2010/main" val="3683889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2645404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22603"/>
            <a:ext cx="845719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
        <p:nvSpPr>
          <p:cNvPr id="4" name="Rectangle 3">
            <a:extLst>
              <a:ext uri="{FF2B5EF4-FFF2-40B4-BE49-F238E27FC236}">
                <a16:creationId xmlns:a16="http://schemas.microsoft.com/office/drawing/2014/main" id="{959E49F5-CDCE-84A2-6F2E-52D63CBDDBDC}"/>
              </a:ext>
            </a:extLst>
          </p:cNvPr>
          <p:cNvSpPr/>
          <p:nvPr userDrawn="1"/>
        </p:nvSpPr>
        <p:spPr>
          <a:xfrm>
            <a:off x="10662082" y="341469"/>
            <a:ext cx="1125905" cy="1325563"/>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0019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834807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9039032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rst 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Tree>
    <p:extLst>
      <p:ext uri="{BB962C8B-B14F-4D97-AF65-F5344CB8AC3E}">
        <p14:creationId xmlns:p14="http://schemas.microsoft.com/office/powerpoint/2010/main" val="197965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5.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png"/><Relationship Id="rId2" Type="http://schemas.openxmlformats.org/officeDocument/2006/relationships/slideLayout" Target="../slideLayouts/slideLayout68.xml"/><Relationship Id="rId16" Type="http://schemas.openxmlformats.org/officeDocument/2006/relationships/image" Target="../media/image1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image" Target="../media/image1.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2349185605"/>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72" r:id="rId3"/>
    <p:sldLayoutId id="2147483661" r:id="rId4"/>
    <p:sldLayoutId id="2147483668" r:id="rId5"/>
    <p:sldLayoutId id="2147483669" r:id="rId6"/>
    <p:sldLayoutId id="2147483664" r:id="rId7"/>
    <p:sldLayoutId id="2147483665" r:id="rId8"/>
    <p:sldLayoutId id="2147483666" r:id="rId9"/>
    <p:sldLayoutId id="2147483673" r:id="rId10"/>
    <p:sldLayoutId id="2147483674" r:id="rId11"/>
    <p:sldLayoutId id="2147483675" r:id="rId12"/>
    <p:sldLayoutId id="2147483676" r:id="rId13"/>
    <p:sldLayoutId id="2147483677" r:id="rId14"/>
    <p:sldLayoutId id="2147483667" r:id="rId15"/>
    <p:sldLayoutId id="2147483679" r:id="rId16"/>
    <p:sldLayoutId id="2147483678" r:id="rId17"/>
    <p:sldLayoutId id="2147483670" r:id="rId18"/>
    <p:sldLayoutId id="2147483680" r:id="rId19"/>
    <p:sldLayoutId id="2147483654" r:id="rId20"/>
    <p:sldLayoutId id="2147483652" r:id="rId21"/>
    <p:sldLayoutId id="2147483653" r:id="rId22"/>
    <p:sldLayoutId id="2147483649" r:id="rId23"/>
    <p:sldLayoutId id="2147483660" r:id="rId24"/>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309104965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11919779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309144945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336354912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8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41E49C-6208-BA02-8F19-D55B1A8E1B2B}"/>
              </a:ext>
            </a:extLst>
          </p:cNvPr>
          <p:cNvSpPr txBox="1">
            <a:spLocks/>
          </p:cNvSpPr>
          <p:nvPr/>
        </p:nvSpPr>
        <p:spPr>
          <a:xfrm>
            <a:off x="2664372" y="127352"/>
            <a:ext cx="8628852" cy="19910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endParaRPr lang="lt-LT" sz="3600" dirty="0">
              <a:solidFill>
                <a:prstClr val="white"/>
              </a:solidFill>
            </a:endParaRPr>
          </a:p>
          <a:p>
            <a:pPr marL="0" marR="0" lvl="0" indent="0" algn="ctr" defTabSz="914400" rtl="0" eaLnBrk="1" fontAlgn="auto" latinLnBrk="0" hangingPunct="1">
              <a:lnSpc>
                <a:spcPct val="120000"/>
              </a:lnSpc>
              <a:spcBef>
                <a:spcPct val="0"/>
              </a:spcBef>
              <a:spcAft>
                <a:spcPts val="0"/>
              </a:spcAft>
              <a:buClrTx/>
              <a:buSzTx/>
              <a:buFontTx/>
              <a:buNone/>
              <a:tabLst/>
              <a:defRPr/>
            </a:pPr>
            <a:r>
              <a:rPr lang="en-GB" sz="3600" dirty="0">
                <a:solidFill>
                  <a:prstClr val="white"/>
                </a:solidFill>
              </a:rPr>
              <a:t>M</a:t>
            </a:r>
            <a:r>
              <a:rPr kumimoji="0" lang="en-GB" sz="3600" b="1" i="0" u="none" strike="noStrike" kern="1200" cap="none" spc="0" normalizeH="0" baseline="0" noProof="0" dirty="0" err="1">
                <a:ln>
                  <a:noFill/>
                </a:ln>
                <a:solidFill>
                  <a:prstClr val="white"/>
                </a:solidFill>
                <a:effectLst/>
                <a:uLnTx/>
                <a:uFillTx/>
              </a:rPr>
              <a:t>ediation</a:t>
            </a:r>
            <a:r>
              <a:rPr kumimoji="0" lang="en-GB" sz="3600" b="1" i="0" u="none" strike="noStrike" kern="1200" cap="none" spc="0" normalizeH="0" baseline="0" noProof="0" dirty="0">
                <a:ln>
                  <a:noFill/>
                </a:ln>
                <a:solidFill>
                  <a:prstClr val="white"/>
                </a:solidFill>
                <a:effectLst/>
                <a:uLnTx/>
                <a:uFillTx/>
              </a:rPr>
              <a:t> Activity</a:t>
            </a:r>
            <a:r>
              <a:rPr kumimoji="0" lang="lt-LT" sz="3600" b="1" i="0" u="none" strike="noStrike" kern="1200" cap="none" spc="0" normalizeH="0" baseline="0" noProof="0" dirty="0">
                <a:ln>
                  <a:noFill/>
                </a:ln>
                <a:solidFill>
                  <a:prstClr val="white"/>
                </a:solidFill>
                <a:effectLst/>
                <a:uLnTx/>
                <a:uFillTx/>
              </a:rPr>
              <a:t>:</a:t>
            </a:r>
            <a:endParaRPr kumimoji="0" lang="en-GB" sz="3600" b="1" i="0" u="none" strike="noStrike" kern="1200" cap="none" spc="0" normalizeH="0" baseline="0" noProof="0" dirty="0">
              <a:ln>
                <a:noFill/>
              </a:ln>
              <a:solidFill>
                <a:prstClr val="white"/>
              </a:solidFill>
              <a:effectLst/>
              <a:uLnTx/>
              <a:uFillTx/>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rPr>
              <a:t>Translating a written text into speech</a:t>
            </a:r>
          </a:p>
        </p:txBody>
      </p:sp>
      <p:pic>
        <p:nvPicPr>
          <p:cNvPr id="7" name="Picture 6" descr="A logo of a book&#10;&#10;Description automatically generated">
            <a:extLst>
              <a:ext uri="{FF2B5EF4-FFF2-40B4-BE49-F238E27FC236}">
                <a16:creationId xmlns:a16="http://schemas.microsoft.com/office/drawing/2014/main" id="{25910525-5E90-7029-DB0D-FECB3B926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36" y="0"/>
            <a:ext cx="3210965" cy="2100448"/>
          </a:xfrm>
          <a:prstGeom prst="rect">
            <a:avLst/>
          </a:prstGeom>
        </p:spPr>
      </p:pic>
      <p:sp>
        <p:nvSpPr>
          <p:cNvPr id="3" name="TextBox 2">
            <a:extLst>
              <a:ext uri="{FF2B5EF4-FFF2-40B4-BE49-F238E27FC236}">
                <a16:creationId xmlns:a16="http://schemas.microsoft.com/office/drawing/2014/main" id="{2177647B-4E70-ACB7-DE08-E7EFF1E68856}"/>
              </a:ext>
            </a:extLst>
          </p:cNvPr>
          <p:cNvSpPr txBox="1"/>
          <p:nvPr/>
        </p:nvSpPr>
        <p:spPr>
          <a:xfrm>
            <a:off x="240193" y="3314496"/>
            <a:ext cx="784153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libri" panose="020F0502020204030204"/>
                <a:ea typeface="+mn-ea"/>
                <a:cs typeface="+mn-cs"/>
              </a:rPr>
              <a:t>Music Festivals in the News</a:t>
            </a:r>
          </a:p>
        </p:txBody>
      </p:sp>
      <p:pic>
        <p:nvPicPr>
          <p:cNvPr id="4" name="Picture 3" descr="A grey and black sign with white text&#10;&#10;Description automatically generated">
            <a:extLst>
              <a:ext uri="{FF2B5EF4-FFF2-40B4-BE49-F238E27FC236}">
                <a16:creationId xmlns:a16="http://schemas.microsoft.com/office/drawing/2014/main" id="{7BCE8E97-E8CE-C36B-CBA8-59140E9BD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2" y="6322093"/>
            <a:ext cx="1387256" cy="499812"/>
          </a:xfrm>
          <a:prstGeom prst="rect">
            <a:avLst/>
          </a:prstGeom>
        </p:spPr>
      </p:pic>
      <p:sp>
        <p:nvSpPr>
          <p:cNvPr id="8" name="TextBox 7">
            <a:extLst>
              <a:ext uri="{FF2B5EF4-FFF2-40B4-BE49-F238E27FC236}">
                <a16:creationId xmlns:a16="http://schemas.microsoft.com/office/drawing/2014/main" id="{38F2686E-E710-47EE-F6E5-4870D9D1B90F}"/>
              </a:ext>
            </a:extLst>
          </p:cNvPr>
          <p:cNvSpPr txBox="1"/>
          <p:nvPr/>
        </p:nvSpPr>
        <p:spPr>
          <a:xfrm>
            <a:off x="1627574" y="6361316"/>
            <a:ext cx="64409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36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ED56A4-0F65-4089-ABCE-4619E72FDF5B}"/>
              </a:ext>
            </a:extLst>
          </p:cNvPr>
          <p:cNvSpPr/>
          <p:nvPr/>
        </p:nvSpPr>
        <p:spPr>
          <a:xfrm>
            <a:off x="10772775" y="341469"/>
            <a:ext cx="933450"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8A5C-F564-BFCD-43AE-110EE6F20FEB}"/>
              </a:ext>
            </a:extLst>
          </p:cNvPr>
          <p:cNvSpPr>
            <a:spLocks noGrp="1"/>
          </p:cNvSpPr>
          <p:nvPr>
            <p:ph type="title"/>
          </p:nvPr>
        </p:nvSpPr>
        <p:spPr>
          <a:xfrm>
            <a:off x="1922689" y="113902"/>
            <a:ext cx="10515600" cy="1325563"/>
          </a:xfrm>
        </p:spPr>
        <p:txBody>
          <a:bodyPr>
            <a:normAutofit/>
          </a:bodyPr>
          <a:lstStyle/>
          <a:p>
            <a:r>
              <a:rPr kumimoji="0" lang="en-GB" altLang="en-US" sz="4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Task 2: Telling the story </a:t>
            </a:r>
            <a:br>
              <a:rPr kumimoji="0" lang="en-GB" alt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br>
            <a:r>
              <a:rPr kumimoji="0" lang="en-GB" alt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	    </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(mediating a text by translating and summarising)</a:t>
            </a:r>
            <a:endParaRPr lang="en-GB" sz="3200" dirty="0"/>
          </a:p>
        </p:txBody>
      </p:sp>
      <p:sp>
        <p:nvSpPr>
          <p:cNvPr id="3" name="Content Placeholder 2">
            <a:extLst>
              <a:ext uri="{FF2B5EF4-FFF2-40B4-BE49-F238E27FC236}">
                <a16:creationId xmlns:a16="http://schemas.microsoft.com/office/drawing/2014/main" id="{449E94FE-919C-7B38-5D2E-777C266EDBFC}"/>
              </a:ext>
            </a:extLst>
          </p:cNvPr>
          <p:cNvSpPr>
            <a:spLocks noGrp="1"/>
          </p:cNvSpPr>
          <p:nvPr>
            <p:ph sz="half" idx="1"/>
          </p:nvPr>
        </p:nvSpPr>
        <p:spPr>
          <a:xfrm>
            <a:off x="850092" y="2320925"/>
            <a:ext cx="9751233" cy="4351338"/>
          </a:xfrm>
        </p:spPr>
        <p:txBody>
          <a:bodyPr>
            <a:normAutofit/>
          </a:bodyPr>
          <a:lstStyle/>
          <a:p>
            <a:r>
              <a:rPr lang="en-GB" altLang="en-US" dirty="0">
                <a:solidFill>
                  <a:prstClr val="black"/>
                </a:solidFill>
                <a:latin typeface="Calibri" panose="020F0502020204030204"/>
                <a:ea typeface="Calibri" panose="020F0502020204030204" pitchFamily="34" charset="0"/>
                <a:cs typeface="Cambria" panose="02040503050406030204" pitchFamily="18" charset="0"/>
              </a:rPr>
              <a:t>Reform original teams: student A, B, C, D in each group</a:t>
            </a:r>
          </a:p>
          <a:p>
            <a:r>
              <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Use your notes, and without  referring to the original  text, take it in turn to tell the other members of your new group the story.</a:t>
            </a:r>
          </a:p>
          <a:p>
            <a:pPr marL="722313" indent="-722313">
              <a:buNone/>
            </a:pPr>
            <a:r>
              <a:rPr lang="en-GB" altLang="en-US" dirty="0">
                <a:solidFill>
                  <a:prstClr val="black"/>
                </a:solidFill>
                <a:latin typeface="Calibri" panose="020F0502020204030204"/>
                <a:ea typeface="Calibri" panose="020F0502020204030204" pitchFamily="34" charset="0"/>
                <a:cs typeface="Cambria" panose="02040503050406030204" pitchFamily="18" charset="0"/>
              </a:rPr>
              <a:t>N.B. </a:t>
            </a:r>
            <a:r>
              <a:rPr lang="en-GB" altLang="en-US" i="1" dirty="0">
                <a:solidFill>
                  <a:prstClr val="black"/>
                </a:solidFill>
                <a:latin typeface="Calibri" panose="020F0502020204030204"/>
                <a:ea typeface="Calibri" panose="020F0502020204030204" pitchFamily="34" charset="0"/>
                <a:cs typeface="Cambria" panose="02040503050406030204" pitchFamily="18" charset="0"/>
              </a:rPr>
              <a:t>Actively Listen </a:t>
            </a:r>
            <a:r>
              <a:rPr lang="en-GB" altLang="en-US" dirty="0">
                <a:solidFill>
                  <a:prstClr val="black"/>
                </a:solidFill>
                <a:latin typeface="Calibri" panose="020F0502020204030204"/>
                <a:ea typeface="Calibri" panose="020F0502020204030204" pitchFamily="34" charset="0"/>
                <a:cs typeface="Cambria" panose="02040503050406030204" pitchFamily="18" charset="0"/>
              </a:rPr>
              <a:t>to the others in your group – listen and interact to show you understand and to check your understanding</a:t>
            </a:r>
            <a:endPar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endParaRPr>
          </a:p>
        </p:txBody>
      </p:sp>
      <p:grpSp>
        <p:nvGrpSpPr>
          <p:cNvPr id="12" name="Group 11">
            <a:extLst>
              <a:ext uri="{FF2B5EF4-FFF2-40B4-BE49-F238E27FC236}">
                <a16:creationId xmlns:a16="http://schemas.microsoft.com/office/drawing/2014/main" id="{0AA54CBD-002A-A30A-A2A9-3911C0B5D425}"/>
              </a:ext>
            </a:extLst>
          </p:cNvPr>
          <p:cNvGrpSpPr/>
          <p:nvPr/>
        </p:nvGrpSpPr>
        <p:grpSpPr>
          <a:xfrm>
            <a:off x="10710167" y="3012361"/>
            <a:ext cx="861060" cy="830580"/>
            <a:chOff x="0" y="0"/>
            <a:chExt cx="777240" cy="807720"/>
          </a:xfrm>
        </p:grpSpPr>
        <p:sp>
          <p:nvSpPr>
            <p:cNvPr id="13" name="Text Box 3">
              <a:extLst>
                <a:ext uri="{FF2B5EF4-FFF2-40B4-BE49-F238E27FC236}">
                  <a16:creationId xmlns:a16="http://schemas.microsoft.com/office/drawing/2014/main" id="{1174B85E-EE42-920B-88BB-B4BB1D305964}"/>
                </a:ext>
              </a:extLst>
            </p:cNvPr>
            <p:cNvSpPr txBox="1"/>
            <p:nvPr/>
          </p:nvSpPr>
          <p:spPr>
            <a:xfrm>
              <a:off x="30480" y="297180"/>
              <a:ext cx="701040" cy="510540"/>
            </a:xfrm>
            <a:prstGeom prst="rect">
              <a:avLst/>
            </a:prstGeom>
            <a:solidFill>
              <a:srgbClr val="F3C9C5"/>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dirty="0">
                  <a:effectLst/>
                  <a:latin typeface="Aptos" panose="020B0004020202020204" pitchFamily="34" charset="0"/>
                  <a:ea typeface="Cambria" panose="02040503050406030204" pitchFamily="18" charset="0"/>
                  <a:cs typeface="Aptos" panose="020B0004020202020204" pitchFamily="34" charset="0"/>
                </a:rPr>
                <a:t>Against the clock</a:t>
              </a:r>
              <a:endParaRPr lang="en-GB" sz="1200" dirty="0">
                <a:effectLst/>
                <a:latin typeface="Aptos" panose="020B0004020202020204" pitchFamily="34" charset="0"/>
                <a:ea typeface="Cambria" panose="02040503050406030204" pitchFamily="18" charset="0"/>
                <a:cs typeface="Aptos" panose="020B0004020202020204" pitchFamily="34" charset="0"/>
              </a:endParaRPr>
            </a:p>
          </p:txBody>
        </p:sp>
        <p:pic>
          <p:nvPicPr>
            <p:cNvPr id="14" name="Graphic 2" descr="Stopwatch with solid fill">
              <a:extLst>
                <a:ext uri="{FF2B5EF4-FFF2-40B4-BE49-F238E27FC236}">
                  <a16:creationId xmlns:a16="http://schemas.microsoft.com/office/drawing/2014/main" id="{BA6C904D-6A5A-0750-D528-B49DFD04AF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0"/>
              <a:ext cx="403860" cy="403860"/>
            </a:xfrm>
            <a:prstGeom prst="rect">
              <a:avLst/>
            </a:prstGeom>
          </p:spPr>
        </p:pic>
        <p:sp>
          <p:nvSpPr>
            <p:cNvPr id="15" name="Rectangle: Rounded Corners 14">
              <a:extLst>
                <a:ext uri="{FF2B5EF4-FFF2-40B4-BE49-F238E27FC236}">
                  <a16:creationId xmlns:a16="http://schemas.microsoft.com/office/drawing/2014/main" id="{960883F8-2771-9A5D-80FC-24E487DDDAC3}"/>
                </a:ext>
              </a:extLst>
            </p:cNvPr>
            <p:cNvSpPr/>
            <p:nvPr/>
          </p:nvSpPr>
          <p:spPr>
            <a:xfrm>
              <a:off x="0" y="0"/>
              <a:ext cx="777240" cy="7010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Tree>
    <p:extLst>
      <p:ext uri="{BB962C8B-B14F-4D97-AF65-F5344CB8AC3E}">
        <p14:creationId xmlns:p14="http://schemas.microsoft.com/office/powerpoint/2010/main" val="2229491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105B-8015-DEBB-3624-5CB2C88B0CBF}"/>
              </a:ext>
            </a:extLst>
          </p:cNvPr>
          <p:cNvSpPr>
            <a:spLocks noGrp="1"/>
          </p:cNvSpPr>
          <p:nvPr>
            <p:ph type="title"/>
          </p:nvPr>
        </p:nvSpPr>
        <p:spPr/>
        <p:txBody>
          <a:bodyPr/>
          <a:lstStyle/>
          <a:p>
            <a:r>
              <a:rPr lang="en-GB" dirty="0"/>
              <a:t>Mediation is interactive</a:t>
            </a:r>
          </a:p>
        </p:txBody>
      </p:sp>
      <p:grpSp>
        <p:nvGrpSpPr>
          <p:cNvPr id="12" name="Group 11">
            <a:extLst>
              <a:ext uri="{FF2B5EF4-FFF2-40B4-BE49-F238E27FC236}">
                <a16:creationId xmlns:a16="http://schemas.microsoft.com/office/drawing/2014/main" id="{76E75B87-DA10-9644-BE54-26190A9BD5F5}"/>
              </a:ext>
            </a:extLst>
          </p:cNvPr>
          <p:cNvGrpSpPr/>
          <p:nvPr/>
        </p:nvGrpSpPr>
        <p:grpSpPr>
          <a:xfrm>
            <a:off x="35987" y="1866353"/>
            <a:ext cx="12120026" cy="2351470"/>
            <a:chOff x="35987" y="2258239"/>
            <a:chExt cx="12120026" cy="2351470"/>
          </a:xfrm>
        </p:grpSpPr>
        <p:pic>
          <p:nvPicPr>
            <p:cNvPr id="5" name="Graphic 2" descr="Document with solid fill">
              <a:extLst>
                <a:ext uri="{FF2B5EF4-FFF2-40B4-BE49-F238E27FC236}">
                  <a16:creationId xmlns:a16="http://schemas.microsoft.com/office/drawing/2014/main" id="{99064883-35CC-3F75-8A34-E90AF1A3D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87" y="2918713"/>
              <a:ext cx="1605592" cy="1690996"/>
            </a:xfrm>
            <a:prstGeom prst="rect">
              <a:avLst/>
            </a:prstGeom>
          </p:spPr>
        </p:pic>
        <p:pic>
          <p:nvPicPr>
            <p:cNvPr id="6" name="Graphic 5" descr="Female Profile with solid fill">
              <a:extLst>
                <a:ext uri="{FF2B5EF4-FFF2-40B4-BE49-F238E27FC236}">
                  <a16:creationId xmlns:a16="http://schemas.microsoft.com/office/drawing/2014/main" id="{C2C2A325-E26E-03D2-9289-C0CB78FB0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3179" y="2759884"/>
              <a:ext cx="1712069" cy="1803136"/>
            </a:xfrm>
            <a:prstGeom prst="rect">
              <a:avLst/>
            </a:prstGeom>
          </p:spPr>
        </p:pic>
        <p:pic>
          <p:nvPicPr>
            <p:cNvPr id="7" name="Graphic 17" descr="Male profile with solid fill">
              <a:extLst>
                <a:ext uri="{FF2B5EF4-FFF2-40B4-BE49-F238E27FC236}">
                  <a16:creationId xmlns:a16="http://schemas.microsoft.com/office/drawing/2014/main" id="{251E9628-5D32-A8DF-B9AF-96C06EDEC1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84631" y="2595164"/>
              <a:ext cx="1871382" cy="1970924"/>
            </a:xfrm>
            <a:prstGeom prst="rect">
              <a:avLst/>
            </a:prstGeom>
          </p:spPr>
        </p:pic>
        <p:sp>
          <p:nvSpPr>
            <p:cNvPr id="8" name="Arrow: Right 3">
              <a:extLst>
                <a:ext uri="{FF2B5EF4-FFF2-40B4-BE49-F238E27FC236}">
                  <a16:creationId xmlns:a16="http://schemas.microsoft.com/office/drawing/2014/main" id="{F8FBB77C-6081-F20A-8A5A-8CD7FB1650FB}"/>
                </a:ext>
              </a:extLst>
            </p:cNvPr>
            <p:cNvSpPr>
              <a:spLocks noChangeArrowheads="1"/>
            </p:cNvSpPr>
            <p:nvPr/>
          </p:nvSpPr>
          <p:spPr bwMode="auto">
            <a:xfrm>
              <a:off x="2160675" y="2258239"/>
              <a:ext cx="2085293" cy="954101"/>
            </a:xfrm>
            <a:prstGeom prst="rightArrow">
              <a:avLst>
                <a:gd name="adj1" fmla="val 50000"/>
                <a:gd name="adj2" fmla="val 49998"/>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Language</a:t>
              </a:r>
              <a:endParaRPr kumimoji="0" lang="es-AR"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Arrow: Left-Right 4">
              <a:extLst>
                <a:ext uri="{FF2B5EF4-FFF2-40B4-BE49-F238E27FC236}">
                  <a16:creationId xmlns:a16="http://schemas.microsoft.com/office/drawing/2014/main" id="{658AF3B7-4D5A-46F0-672B-1050F0FCD07D}"/>
                </a:ext>
              </a:extLst>
            </p:cNvPr>
            <p:cNvSpPr>
              <a:spLocks noChangeArrowheads="1"/>
            </p:cNvSpPr>
            <p:nvPr/>
          </p:nvSpPr>
          <p:spPr bwMode="auto">
            <a:xfrm>
              <a:off x="6705131" y="2279111"/>
              <a:ext cx="3120065" cy="912355"/>
            </a:xfrm>
            <a:prstGeom prst="leftRightArrow">
              <a:avLst>
                <a:gd name="adj1" fmla="val 50000"/>
                <a:gd name="adj2" fmla="val 50000"/>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Mediation</a:t>
              </a:r>
              <a:endParaRPr kumimoji="0" lang="es-AR" alt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 Box 1">
              <a:extLst>
                <a:ext uri="{FF2B5EF4-FFF2-40B4-BE49-F238E27FC236}">
                  <a16:creationId xmlns:a16="http://schemas.microsoft.com/office/drawing/2014/main" id="{4677D26B-1E48-6708-D866-28D6EAAE70CA}"/>
                </a:ext>
              </a:extLst>
            </p:cNvPr>
            <p:cNvSpPr txBox="1">
              <a:spLocks noChangeArrowheads="1"/>
            </p:cNvSpPr>
            <p:nvPr/>
          </p:nvSpPr>
          <p:spPr bwMode="auto">
            <a:xfrm>
              <a:off x="6365248" y="3328599"/>
              <a:ext cx="4101559" cy="954106"/>
            </a:xfrm>
            <a:prstGeom prst="rect">
              <a:avLst/>
            </a:prstGeom>
            <a:solidFill>
              <a:srgbClr val="FFF2CC"/>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 can’t understand the text without her. She helps him understand. It is an interactive process</a:t>
              </a:r>
              <a:endParaRPr kumimoji="0" lang="en-GB"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 Box 2">
              <a:extLst>
                <a:ext uri="{FF2B5EF4-FFF2-40B4-BE49-F238E27FC236}">
                  <a16:creationId xmlns:a16="http://schemas.microsoft.com/office/drawing/2014/main" id="{E427B1C6-E9DE-7A38-95E5-EDEB0BF81444}"/>
                </a:ext>
              </a:extLst>
            </p:cNvPr>
            <p:cNvSpPr txBox="1">
              <a:spLocks noChangeArrowheads="1"/>
            </p:cNvSpPr>
            <p:nvPr/>
          </p:nvSpPr>
          <p:spPr bwMode="auto">
            <a:xfrm>
              <a:off x="1746415" y="3317844"/>
              <a:ext cx="2760892" cy="954101"/>
            </a:xfrm>
            <a:prstGeom prst="rect">
              <a:avLst/>
            </a:prstGeom>
            <a:solidFill>
              <a:schemeClr val="accent4">
                <a:lumMod val="20000"/>
                <a:lumOff val="80000"/>
              </a:schemeClr>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She can understand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text.</a:t>
              </a:r>
              <a:endParaRPr kumimoji="0" lang="en-GB"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3" name="TextBox 12">
            <a:extLst>
              <a:ext uri="{FF2B5EF4-FFF2-40B4-BE49-F238E27FC236}">
                <a16:creationId xmlns:a16="http://schemas.microsoft.com/office/drawing/2014/main" id="{CB46CEDE-AAF5-C501-468A-AE1B895B099C}"/>
              </a:ext>
            </a:extLst>
          </p:cNvPr>
          <p:cNvSpPr txBox="1"/>
          <p:nvPr/>
        </p:nvSpPr>
        <p:spPr>
          <a:xfrm>
            <a:off x="6403151" y="4436377"/>
            <a:ext cx="470027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can help him by ….</a:t>
            </a:r>
          </a:p>
        </p:txBody>
      </p:sp>
      <p:sp>
        <p:nvSpPr>
          <p:cNvPr id="15" name="TextBox 14">
            <a:extLst>
              <a:ext uri="{FF2B5EF4-FFF2-40B4-BE49-F238E27FC236}">
                <a16:creationId xmlns:a16="http://schemas.microsoft.com/office/drawing/2014/main" id="{2A8B16CB-B565-5FA6-983E-197D4E6BA5EA}"/>
              </a:ext>
            </a:extLst>
          </p:cNvPr>
          <p:cNvSpPr txBox="1"/>
          <p:nvPr/>
        </p:nvSpPr>
        <p:spPr>
          <a:xfrm>
            <a:off x="6403151" y="4979150"/>
            <a:ext cx="5083866"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 can help her to help him by ….</a:t>
            </a:r>
          </a:p>
        </p:txBody>
      </p:sp>
    </p:spTree>
    <p:extLst>
      <p:ext uri="{BB962C8B-B14F-4D97-AF65-F5344CB8AC3E}">
        <p14:creationId xmlns:p14="http://schemas.microsoft.com/office/powerpoint/2010/main" val="406802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42FDB7-EC64-8DE0-0DAB-8E3717E0AEEE}"/>
              </a:ext>
            </a:extLst>
          </p:cNvPr>
          <p:cNvSpPr/>
          <p:nvPr/>
        </p:nvSpPr>
        <p:spPr>
          <a:xfrm>
            <a:off x="10458450" y="341469"/>
            <a:ext cx="1209675" cy="1173006"/>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16813E-B88D-E20E-BCCC-A1A7D7590967}"/>
              </a:ext>
            </a:extLst>
          </p:cNvPr>
          <p:cNvSpPr>
            <a:spLocks noGrp="1"/>
          </p:cNvSpPr>
          <p:nvPr>
            <p:ph type="title"/>
          </p:nvPr>
        </p:nvSpPr>
        <p:spPr/>
        <p:txBody>
          <a:bodyPr/>
          <a:lstStyle/>
          <a:p>
            <a:r>
              <a:rPr lang="en-GB" dirty="0"/>
              <a:t>Analysis &amp; Reflections</a:t>
            </a:r>
          </a:p>
        </p:txBody>
      </p:sp>
      <p:sp>
        <p:nvSpPr>
          <p:cNvPr id="7" name="TextBox 6">
            <a:extLst>
              <a:ext uri="{FF2B5EF4-FFF2-40B4-BE49-F238E27FC236}">
                <a16:creationId xmlns:a16="http://schemas.microsoft.com/office/drawing/2014/main" id="{01A4EFEA-6F8F-2480-49D1-50959A818E38}"/>
              </a:ext>
            </a:extLst>
          </p:cNvPr>
          <p:cNvSpPr txBox="1"/>
          <p:nvPr/>
        </p:nvSpPr>
        <p:spPr>
          <a:xfrm>
            <a:off x="411024" y="1692655"/>
            <a:ext cx="11369951" cy="4847481"/>
          </a:xfrm>
          <a:prstGeom prst="rect">
            <a:avLst/>
          </a:prstGeom>
          <a:noFill/>
        </p:spPr>
        <p:txBody>
          <a:bodyPr wrap="square">
            <a:spAutoFit/>
          </a:bodyPr>
          <a:lstStyle/>
          <a:p>
            <a:pPr>
              <a:spcBef>
                <a:spcPts val="600"/>
              </a:spcBef>
              <a:spcAft>
                <a:spcPts val="600"/>
              </a:spcAft>
            </a:pPr>
            <a:r>
              <a:rPr lang="en-GB" sz="2400" dirty="0">
                <a:effectLst/>
                <a:ea typeface="Cambria" panose="02040503050406030204" pitchFamily="18" charset="0"/>
                <a:cs typeface="Aptos" panose="020B0004020202020204" pitchFamily="34" charset="0"/>
              </a:rPr>
              <a:t>Working within your team, share your thinking about the task.</a:t>
            </a:r>
          </a:p>
          <a:p>
            <a:pPr marL="342900" lvl="0" indent="-342900">
              <a:spcAft>
                <a:spcPts val="600"/>
              </a:spcAft>
              <a:buClr>
                <a:srgbClr val="FF0000"/>
              </a:buClr>
              <a:buFont typeface="+mj-lt"/>
              <a:buAutoNum type="arabicPeriod"/>
            </a:pPr>
            <a:r>
              <a:rPr lang="en-GB" sz="2400" b="1" cap="small" spc="25" dirty="0">
                <a:solidFill>
                  <a:srgbClr val="0F4761"/>
                </a:solidFill>
                <a:effectLst/>
                <a:ea typeface="Cambria" panose="02040503050406030204" pitchFamily="18" charset="0"/>
                <a:cs typeface="Aptos" panose="020B0004020202020204" pitchFamily="34" charset="0"/>
              </a:rPr>
              <a:t>Can you translate and summarise an article from written Lithuanian into spoken English?</a:t>
            </a:r>
            <a:endParaRPr lang="en-GB" sz="2400" dirty="0">
              <a:effectLst/>
              <a:ea typeface="Cambria" panose="02040503050406030204" pitchFamily="18" charset="0"/>
              <a:cs typeface="Aptos" panose="020B0004020202020204" pitchFamily="34" charset="0"/>
            </a:endParaRPr>
          </a:p>
          <a:p>
            <a:pPr marL="226695">
              <a:spcAft>
                <a:spcPts val="600"/>
              </a:spcAft>
            </a:pPr>
            <a:r>
              <a:rPr lang="en-GB" sz="2400" dirty="0">
                <a:effectLst/>
                <a:ea typeface="Cambria" panose="02040503050406030204" pitchFamily="18" charset="0"/>
                <a:cs typeface="Calibri" panose="020F0502020204030204" pitchFamily="34" charset="0"/>
              </a:rPr>
              <a:t> </a:t>
            </a:r>
            <a:r>
              <a:rPr lang="en-GB" sz="2400" i="1" dirty="0">
                <a:effectLst/>
                <a:ea typeface="Cambria" panose="02040503050406030204" pitchFamily="18" charset="0"/>
                <a:cs typeface="Calibri" panose="020F0502020204030204" pitchFamily="34" charset="0"/>
              </a:rPr>
              <a:t>If so, how well? </a:t>
            </a:r>
            <a:r>
              <a:rPr lang="en-GB" sz="2400" dirty="0">
                <a:effectLst/>
                <a:ea typeface="Cambria" panose="02040503050406030204" pitchFamily="18" charset="0"/>
                <a:cs typeface="Calibri" panose="020F0502020204030204" pitchFamily="34" charset="0"/>
              </a:rPr>
              <a:t>Score yourself from 0 – 4, for each (translating &amp; summarising)</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How useful was it to translate and summarise the articles?</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How interesting was it?</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How difficult was it?</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What did you learn by doing this?</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Would you like to try this kind of activity again?</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In your future professional career will you have to translate for people?</a:t>
            </a:r>
            <a:endParaRPr lang="en-GB" sz="2400" dirty="0">
              <a:effectLst/>
              <a:ea typeface="Cambria" panose="02040503050406030204" pitchFamily="18" charset="0"/>
              <a:cs typeface="Aptos" panose="020B0004020202020204" pitchFamily="34" charset="0"/>
            </a:endParaRPr>
          </a:p>
          <a:p>
            <a:pPr marL="342900" lvl="0"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In your free time, do you or will you have to translate for people?</a:t>
            </a:r>
            <a:endParaRPr lang="en-GB" sz="2400" dirty="0">
              <a:effectLst/>
              <a:ea typeface="Cambria" panose="02040503050406030204" pitchFamily="18" charset="0"/>
              <a:cs typeface="Aptos" panose="020B0004020202020204" pitchFamily="34" charset="0"/>
            </a:endParaRPr>
          </a:p>
        </p:txBody>
      </p:sp>
    </p:spTree>
    <p:extLst>
      <p:ext uri="{BB962C8B-B14F-4D97-AF65-F5344CB8AC3E}">
        <p14:creationId xmlns:p14="http://schemas.microsoft.com/office/powerpoint/2010/main" val="200297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157E-87D5-CB9E-942E-A68342C7D1CE}"/>
              </a:ext>
            </a:extLst>
          </p:cNvPr>
          <p:cNvSpPr>
            <a:spLocks noGrp="1"/>
          </p:cNvSpPr>
          <p:nvPr>
            <p:ph type="title"/>
          </p:nvPr>
        </p:nvSpPr>
        <p:spPr/>
        <p:txBody>
          <a:bodyPr>
            <a:normAutofit/>
          </a:bodyPr>
          <a:lstStyle/>
          <a:p>
            <a:r>
              <a:rPr lang="en-GB" sz="4000" kern="0" dirty="0">
                <a:effectLst/>
                <a:ea typeface="Times New Roman" panose="02020603050405020304" pitchFamily="18" charset="0"/>
                <a:cs typeface="Times New Roman" panose="02020603050405020304" pitchFamily="18" charset="0"/>
              </a:rPr>
              <a:t>Task 4: Summary writing</a:t>
            </a:r>
            <a:endParaRPr lang="en-GB" sz="8000" dirty="0"/>
          </a:p>
        </p:txBody>
      </p:sp>
      <p:graphicFrame>
        <p:nvGraphicFramePr>
          <p:cNvPr id="4" name="Table 3">
            <a:extLst>
              <a:ext uri="{FF2B5EF4-FFF2-40B4-BE49-F238E27FC236}">
                <a16:creationId xmlns:a16="http://schemas.microsoft.com/office/drawing/2014/main" id="{8AC4527B-F5A5-D6B5-32D7-CF50998A726A}"/>
              </a:ext>
            </a:extLst>
          </p:cNvPr>
          <p:cNvGraphicFramePr>
            <a:graphicFrameLocks noGrp="1"/>
          </p:cNvGraphicFramePr>
          <p:nvPr>
            <p:extLst>
              <p:ext uri="{D42A27DB-BD31-4B8C-83A1-F6EECF244321}">
                <p14:modId xmlns:p14="http://schemas.microsoft.com/office/powerpoint/2010/main" val="413802894"/>
              </p:ext>
            </p:extLst>
          </p:nvPr>
        </p:nvGraphicFramePr>
        <p:xfrm>
          <a:off x="2229394" y="1642544"/>
          <a:ext cx="7321170" cy="1550000"/>
        </p:xfrm>
        <a:graphic>
          <a:graphicData uri="http://schemas.openxmlformats.org/drawingml/2006/table">
            <a:tbl>
              <a:tblPr firstRow="1" firstCol="1" bandRow="1">
                <a:tableStyleId>{5C22544A-7EE6-4342-B048-85BDC9FD1C3A}</a:tableStyleId>
              </a:tblPr>
              <a:tblGrid>
                <a:gridCol w="3390154">
                  <a:extLst>
                    <a:ext uri="{9D8B030D-6E8A-4147-A177-3AD203B41FA5}">
                      <a16:colId xmlns:a16="http://schemas.microsoft.com/office/drawing/2014/main" val="2088679961"/>
                    </a:ext>
                  </a:extLst>
                </a:gridCol>
                <a:gridCol w="3931016">
                  <a:extLst>
                    <a:ext uri="{9D8B030D-6E8A-4147-A177-3AD203B41FA5}">
                      <a16:colId xmlns:a16="http://schemas.microsoft.com/office/drawing/2014/main" val="483671998"/>
                    </a:ext>
                  </a:extLst>
                </a:gridCol>
              </a:tblGrid>
              <a:tr h="775000">
                <a:tc>
                  <a:txBody>
                    <a:bodyPr/>
                    <a:lstStyle/>
                    <a:p>
                      <a:pPr>
                        <a:spcAft>
                          <a:spcPts val="600"/>
                        </a:spcAft>
                      </a:pPr>
                      <a:r>
                        <a:rPr lang="en-GB" sz="2400" dirty="0">
                          <a:solidFill>
                            <a:sysClr val="windowText" lastClr="000000"/>
                          </a:solidFill>
                          <a:effectLst/>
                          <a:latin typeface="+mn-lt"/>
                        </a:rPr>
                        <a:t>Students A </a:t>
                      </a:r>
                      <a:r>
                        <a:rPr lang="es-AR" sz="2400" dirty="0">
                          <a:solidFill>
                            <a:sysClr val="windowText" lastClr="000000"/>
                          </a:solidFill>
                          <a:effectLst/>
                          <a:latin typeface="+mn-lt"/>
                        </a:rPr>
                        <a:t>Granatos Live</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spcAft>
                          <a:spcPts val="600"/>
                        </a:spcAft>
                      </a:pPr>
                      <a:r>
                        <a:rPr lang="en-GB" sz="2400" dirty="0">
                          <a:solidFill>
                            <a:sysClr val="windowText" lastClr="000000"/>
                          </a:solidFill>
                          <a:effectLst/>
                          <a:latin typeface="+mn-lt"/>
                        </a:rPr>
                        <a:t>Students B</a:t>
                      </a:r>
                      <a:r>
                        <a:rPr lang="es-AR" sz="2400" dirty="0">
                          <a:solidFill>
                            <a:sysClr val="windowText" lastClr="000000"/>
                          </a:solidFill>
                          <a:effectLst/>
                          <a:latin typeface="+mn-lt"/>
                        </a:rPr>
                        <a:t> </a:t>
                      </a:r>
                      <a:r>
                        <a:rPr lang="es-AR" sz="2400" dirty="0" err="1">
                          <a:solidFill>
                            <a:sysClr val="windowText" lastClr="000000"/>
                          </a:solidFill>
                          <a:effectLst/>
                          <a:latin typeface="+mn-lt"/>
                        </a:rPr>
                        <a:t>Mėnuo</a:t>
                      </a:r>
                      <a:r>
                        <a:rPr lang="es-AR" sz="2400" dirty="0">
                          <a:solidFill>
                            <a:sysClr val="windowText" lastClr="000000"/>
                          </a:solidFill>
                          <a:effectLst/>
                          <a:latin typeface="+mn-lt"/>
                        </a:rPr>
                        <a:t> </a:t>
                      </a:r>
                      <a:r>
                        <a:rPr lang="es-AR" sz="2400" dirty="0" err="1">
                          <a:solidFill>
                            <a:sysClr val="windowText" lastClr="000000"/>
                          </a:solidFill>
                          <a:effectLst/>
                          <a:latin typeface="+mn-lt"/>
                        </a:rPr>
                        <a:t>Juodaragis</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335457035"/>
                  </a:ext>
                </a:extLst>
              </a:tr>
              <a:tr h="775000">
                <a:tc>
                  <a:txBody>
                    <a:bodyPr/>
                    <a:lstStyle/>
                    <a:p>
                      <a:pPr>
                        <a:spcAft>
                          <a:spcPts val="600"/>
                        </a:spcAft>
                      </a:pPr>
                      <a:r>
                        <a:rPr lang="en-GB" sz="2400" dirty="0">
                          <a:solidFill>
                            <a:sysClr val="windowText" lastClr="000000"/>
                          </a:solidFill>
                          <a:effectLst/>
                          <a:latin typeface="+mn-lt"/>
                        </a:rPr>
                        <a:t>Students C Devil</a:t>
                      </a:r>
                      <a:r>
                        <a:rPr lang="lt-LT" sz="2400" dirty="0">
                          <a:solidFill>
                            <a:sysClr val="windowText" lastClr="000000"/>
                          </a:solidFill>
                          <a:effectLst/>
                          <a:latin typeface="+mn-lt"/>
                        </a:rPr>
                        <a:t> S</a:t>
                      </a:r>
                      <a:r>
                        <a:rPr lang="en-GB" sz="2400" dirty="0">
                          <a:solidFill>
                            <a:sysClr val="windowText" lastClr="000000"/>
                          </a:solidFill>
                          <a:effectLst/>
                          <a:latin typeface="+mn-lt"/>
                        </a:rPr>
                        <a:t>tone</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spcAft>
                          <a:spcPts val="600"/>
                        </a:spcAft>
                      </a:pPr>
                      <a:r>
                        <a:rPr lang="en-GB" sz="2400" b="1" dirty="0">
                          <a:solidFill>
                            <a:sysClr val="windowText" lastClr="000000"/>
                          </a:solidFill>
                          <a:effectLst/>
                          <a:latin typeface="+mn-lt"/>
                        </a:rPr>
                        <a:t>Students D </a:t>
                      </a:r>
                      <a:r>
                        <a:rPr lang="en-GB" sz="2400" b="1" dirty="0" err="1">
                          <a:solidFill>
                            <a:sysClr val="windowText" lastClr="000000"/>
                          </a:solidFill>
                          <a:effectLst/>
                          <a:latin typeface="+mn-lt"/>
                        </a:rPr>
                        <a:t>Yaga</a:t>
                      </a:r>
                      <a:endParaRPr lang="en-GB" sz="2400" b="1"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3506845017"/>
                  </a:ext>
                </a:extLst>
              </a:tr>
            </a:tbl>
          </a:graphicData>
        </a:graphic>
      </p:graphicFrame>
      <p:sp>
        <p:nvSpPr>
          <p:cNvPr id="5" name="TextBox 4">
            <a:extLst>
              <a:ext uri="{FF2B5EF4-FFF2-40B4-BE49-F238E27FC236}">
                <a16:creationId xmlns:a16="http://schemas.microsoft.com/office/drawing/2014/main" id="{BCFBF376-9639-5C72-6586-50EA60CEB8C0}"/>
              </a:ext>
            </a:extLst>
          </p:cNvPr>
          <p:cNvSpPr txBox="1"/>
          <p:nvPr/>
        </p:nvSpPr>
        <p:spPr>
          <a:xfrm>
            <a:off x="1057890" y="3288397"/>
            <a:ext cx="10648335" cy="3801041"/>
          </a:xfrm>
          <a:prstGeom prst="rect">
            <a:avLst/>
          </a:prstGeom>
          <a:noFill/>
        </p:spPr>
        <p:txBody>
          <a:bodyPr wrap="square" rtlCol="0">
            <a:spAutoFit/>
          </a:bodyPr>
          <a:lstStyle/>
          <a:p>
            <a:pPr marL="457200" indent="-457200">
              <a:buAutoNum type="arabicPeriod"/>
            </a:pPr>
            <a:r>
              <a:rPr lang="en-GB" sz="2400" dirty="0"/>
              <a:t>Produce a summary of your article, using your notes to help you.</a:t>
            </a:r>
          </a:p>
          <a:p>
            <a:pPr marL="457200" indent="-457200">
              <a:buAutoNum type="arabicPeriod"/>
            </a:pPr>
            <a:r>
              <a:rPr lang="en-GB" sz="2400" dirty="0"/>
              <a:t>Work with a partner</a:t>
            </a:r>
            <a:r>
              <a:rPr lang="lt-LT" sz="2400" dirty="0"/>
              <a:t>.</a:t>
            </a:r>
            <a:endParaRPr lang="en-GB" sz="2400" dirty="0"/>
          </a:p>
          <a:p>
            <a:pPr marL="457200" indent="-457200">
              <a:buAutoNum type="arabicPeriod"/>
            </a:pPr>
            <a:r>
              <a:rPr lang="en-GB" sz="2400" dirty="0">
                <a:effectLst/>
                <a:ea typeface="Cambria" panose="02040503050406030204" pitchFamily="18" charset="0"/>
                <a:cs typeface="Calibri" panose="020F0502020204030204" pitchFamily="34" charset="0"/>
              </a:rPr>
              <a:t>Read your partner’s summary. </a:t>
            </a:r>
            <a:endParaRPr lang="en-GB" sz="2400" dirty="0">
              <a:effectLst/>
              <a:ea typeface="Cambria" panose="02040503050406030204" pitchFamily="18" charset="0"/>
              <a:cs typeface="Aptos" panose="020B0004020202020204" pitchFamily="34" charset="0"/>
            </a:endParaRPr>
          </a:p>
          <a:p>
            <a:pPr marL="800100" lvl="1"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Does it include some or all of the key / relevant points?</a:t>
            </a:r>
            <a:endParaRPr lang="en-GB" sz="2400" dirty="0">
              <a:effectLst/>
              <a:ea typeface="Cambria" panose="02040503050406030204" pitchFamily="18" charset="0"/>
              <a:cs typeface="Aptos" panose="020B0004020202020204" pitchFamily="34" charset="0"/>
            </a:endParaRPr>
          </a:p>
          <a:p>
            <a:pPr marL="800100" lvl="1"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Is it concise i.e. is it less than ½ of the length of the original article?</a:t>
            </a:r>
            <a:endParaRPr lang="en-GB" sz="2400" dirty="0">
              <a:effectLst/>
              <a:ea typeface="Cambria" panose="02040503050406030204" pitchFamily="18" charset="0"/>
              <a:cs typeface="Aptos" panose="020B0004020202020204" pitchFamily="34" charset="0"/>
            </a:endParaRPr>
          </a:p>
          <a:p>
            <a:pPr marL="800100" lvl="1"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Is it well organised i.e. clear, easy to understand, easy to follow?</a:t>
            </a:r>
            <a:endParaRPr lang="en-GB" sz="2400" dirty="0">
              <a:effectLst/>
              <a:ea typeface="Cambria" panose="02040503050406030204" pitchFamily="18" charset="0"/>
              <a:cs typeface="Aptos" panose="020B0004020202020204" pitchFamily="34" charset="0"/>
            </a:endParaRPr>
          </a:p>
          <a:p>
            <a:pPr marL="800100" lvl="1"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Does it paraphrase well i.e. uses simplifies and avoids repetition?</a:t>
            </a:r>
            <a:endParaRPr lang="en-GB" sz="2400" dirty="0">
              <a:effectLst/>
              <a:ea typeface="Cambria" panose="02040503050406030204" pitchFamily="18" charset="0"/>
              <a:cs typeface="Aptos" panose="020B0004020202020204" pitchFamily="34" charset="0"/>
            </a:endParaRPr>
          </a:p>
          <a:p>
            <a:pPr marL="800100" lvl="1" indent="-342900">
              <a:spcAft>
                <a:spcPts val="600"/>
              </a:spcAft>
              <a:buClr>
                <a:srgbClr val="FF0000"/>
              </a:buClr>
              <a:buFont typeface="+mj-lt"/>
              <a:buAutoNum type="arabicPeriod"/>
            </a:pPr>
            <a:r>
              <a:rPr lang="en-GB" sz="2400" dirty="0">
                <a:effectLst/>
                <a:ea typeface="Cambria" panose="02040503050406030204" pitchFamily="18" charset="0"/>
                <a:cs typeface="Calibri" panose="020F0502020204030204" pitchFamily="34" charset="0"/>
              </a:rPr>
              <a:t>Is it accurate i.e. correct vocabulary, grammar, punctuation, and spelling</a:t>
            </a:r>
            <a:r>
              <a:rPr lang="en-GB" sz="2400" dirty="0">
                <a:effectLst/>
                <a:latin typeface="Aptos" panose="020B0004020202020204" pitchFamily="34" charset="0"/>
                <a:ea typeface="Cambria" panose="02040503050406030204" pitchFamily="18" charset="0"/>
                <a:cs typeface="Calibri" panose="020F0502020204030204" pitchFamily="34" charset="0"/>
              </a:rPr>
              <a:t>?</a:t>
            </a:r>
            <a:endParaRPr lang="en-GB" sz="2400" dirty="0">
              <a:effectLst/>
              <a:latin typeface="Aptos" panose="020B0004020202020204" pitchFamily="34" charset="0"/>
              <a:ea typeface="Cambria" panose="02040503050406030204" pitchFamily="18" charset="0"/>
              <a:cs typeface="Aptos" panose="020B0004020202020204" pitchFamily="34" charset="0"/>
            </a:endParaRPr>
          </a:p>
          <a:p>
            <a:pPr marL="457200" indent="-457200">
              <a:buAutoNum type="arabicPeriod"/>
            </a:pPr>
            <a:endParaRPr lang="en-GB" sz="2400" dirty="0"/>
          </a:p>
        </p:txBody>
      </p:sp>
      <p:sp>
        <p:nvSpPr>
          <p:cNvPr id="6" name="Rectangle 5">
            <a:extLst>
              <a:ext uri="{FF2B5EF4-FFF2-40B4-BE49-F238E27FC236}">
                <a16:creationId xmlns:a16="http://schemas.microsoft.com/office/drawing/2014/main" id="{0BB4A748-2028-251A-3652-500D7B8A7C6D}"/>
              </a:ext>
            </a:extLst>
          </p:cNvPr>
          <p:cNvSpPr/>
          <p:nvPr/>
        </p:nvSpPr>
        <p:spPr>
          <a:xfrm>
            <a:off x="10772775" y="341469"/>
            <a:ext cx="933450"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726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157E-87D5-CB9E-942E-A68342C7D1CE}"/>
              </a:ext>
            </a:extLst>
          </p:cNvPr>
          <p:cNvSpPr>
            <a:spLocks noGrp="1"/>
          </p:cNvSpPr>
          <p:nvPr>
            <p:ph type="title"/>
          </p:nvPr>
        </p:nvSpPr>
        <p:spPr/>
        <p:txBody>
          <a:bodyPr>
            <a:normAutofit/>
          </a:bodyPr>
          <a:lstStyle/>
          <a:p>
            <a:r>
              <a:rPr lang="en-GB" sz="4000" kern="0" dirty="0">
                <a:effectLst/>
                <a:ea typeface="Times New Roman" panose="02020603050405020304" pitchFamily="18" charset="0"/>
                <a:cs typeface="Times New Roman" panose="02020603050405020304" pitchFamily="18" charset="0"/>
              </a:rPr>
              <a:t>Task 4: Summary writing</a:t>
            </a:r>
            <a:endParaRPr lang="en-GB" sz="8000" dirty="0"/>
          </a:p>
        </p:txBody>
      </p:sp>
      <p:graphicFrame>
        <p:nvGraphicFramePr>
          <p:cNvPr id="4" name="Table 3">
            <a:extLst>
              <a:ext uri="{FF2B5EF4-FFF2-40B4-BE49-F238E27FC236}">
                <a16:creationId xmlns:a16="http://schemas.microsoft.com/office/drawing/2014/main" id="{8AC4527B-F5A5-D6B5-32D7-CF50998A726A}"/>
              </a:ext>
            </a:extLst>
          </p:cNvPr>
          <p:cNvGraphicFramePr>
            <a:graphicFrameLocks noGrp="1"/>
          </p:cNvGraphicFramePr>
          <p:nvPr/>
        </p:nvGraphicFramePr>
        <p:xfrm>
          <a:off x="2290389" y="1552407"/>
          <a:ext cx="7321170" cy="1550000"/>
        </p:xfrm>
        <a:graphic>
          <a:graphicData uri="http://schemas.openxmlformats.org/drawingml/2006/table">
            <a:tbl>
              <a:tblPr firstRow="1" firstCol="1" bandRow="1">
                <a:tableStyleId>{5C22544A-7EE6-4342-B048-85BDC9FD1C3A}</a:tableStyleId>
              </a:tblPr>
              <a:tblGrid>
                <a:gridCol w="3390154">
                  <a:extLst>
                    <a:ext uri="{9D8B030D-6E8A-4147-A177-3AD203B41FA5}">
                      <a16:colId xmlns:a16="http://schemas.microsoft.com/office/drawing/2014/main" val="2088679961"/>
                    </a:ext>
                  </a:extLst>
                </a:gridCol>
                <a:gridCol w="3931016">
                  <a:extLst>
                    <a:ext uri="{9D8B030D-6E8A-4147-A177-3AD203B41FA5}">
                      <a16:colId xmlns:a16="http://schemas.microsoft.com/office/drawing/2014/main" val="483671998"/>
                    </a:ext>
                  </a:extLst>
                </a:gridCol>
              </a:tblGrid>
              <a:tr h="775000">
                <a:tc>
                  <a:txBody>
                    <a:bodyPr/>
                    <a:lstStyle/>
                    <a:p>
                      <a:pPr>
                        <a:spcAft>
                          <a:spcPts val="600"/>
                        </a:spcAft>
                      </a:pPr>
                      <a:r>
                        <a:rPr lang="en-GB" sz="2400" dirty="0">
                          <a:solidFill>
                            <a:sysClr val="windowText" lastClr="000000"/>
                          </a:solidFill>
                          <a:effectLst/>
                          <a:latin typeface="+mn-lt"/>
                        </a:rPr>
                        <a:t>Students A: </a:t>
                      </a:r>
                      <a:r>
                        <a:rPr lang="es-AR" sz="2400" dirty="0">
                          <a:solidFill>
                            <a:sysClr val="windowText" lastClr="000000"/>
                          </a:solidFill>
                          <a:effectLst/>
                          <a:latin typeface="+mn-lt"/>
                        </a:rPr>
                        <a:t>Granatos Live</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spcAft>
                          <a:spcPts val="600"/>
                        </a:spcAft>
                      </a:pPr>
                      <a:r>
                        <a:rPr lang="en-GB" sz="2400" dirty="0">
                          <a:solidFill>
                            <a:sysClr val="windowText" lastClr="000000"/>
                          </a:solidFill>
                          <a:effectLst/>
                          <a:latin typeface="+mn-lt"/>
                        </a:rPr>
                        <a:t>Students B</a:t>
                      </a:r>
                      <a:r>
                        <a:rPr lang="es-AR" sz="2400" dirty="0">
                          <a:solidFill>
                            <a:sysClr val="windowText" lastClr="000000"/>
                          </a:solidFill>
                          <a:effectLst/>
                          <a:latin typeface="+mn-lt"/>
                        </a:rPr>
                        <a:t> </a:t>
                      </a:r>
                      <a:r>
                        <a:rPr lang="es-AR" sz="2400" dirty="0" err="1">
                          <a:solidFill>
                            <a:sysClr val="windowText" lastClr="000000"/>
                          </a:solidFill>
                          <a:effectLst/>
                          <a:latin typeface="+mn-lt"/>
                        </a:rPr>
                        <a:t>Mėnuo</a:t>
                      </a:r>
                      <a:r>
                        <a:rPr lang="es-AR" sz="2400" dirty="0">
                          <a:solidFill>
                            <a:sysClr val="windowText" lastClr="000000"/>
                          </a:solidFill>
                          <a:effectLst/>
                          <a:latin typeface="+mn-lt"/>
                        </a:rPr>
                        <a:t> </a:t>
                      </a:r>
                      <a:r>
                        <a:rPr lang="es-AR" sz="2400" dirty="0" err="1">
                          <a:solidFill>
                            <a:sysClr val="windowText" lastClr="000000"/>
                          </a:solidFill>
                          <a:effectLst/>
                          <a:latin typeface="+mn-lt"/>
                        </a:rPr>
                        <a:t>Juodaragis</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335457035"/>
                  </a:ext>
                </a:extLst>
              </a:tr>
              <a:tr h="775000">
                <a:tc>
                  <a:txBody>
                    <a:bodyPr/>
                    <a:lstStyle/>
                    <a:p>
                      <a:pPr>
                        <a:spcAft>
                          <a:spcPts val="600"/>
                        </a:spcAft>
                      </a:pPr>
                      <a:r>
                        <a:rPr lang="en-GB" sz="2400" dirty="0">
                          <a:solidFill>
                            <a:sysClr val="windowText" lastClr="000000"/>
                          </a:solidFill>
                          <a:effectLst/>
                          <a:latin typeface="+mn-lt"/>
                        </a:rPr>
                        <a:t>Students C </a:t>
                      </a:r>
                      <a:r>
                        <a:rPr lang="en-GB" sz="2400" dirty="0" err="1">
                          <a:solidFill>
                            <a:sysClr val="windowText" lastClr="000000"/>
                          </a:solidFill>
                          <a:effectLst/>
                          <a:latin typeface="+mn-lt"/>
                        </a:rPr>
                        <a:t>Devilstone</a:t>
                      </a:r>
                      <a:endParaRPr lang="en-GB" sz="2400"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spcAft>
                          <a:spcPts val="600"/>
                        </a:spcAft>
                      </a:pPr>
                      <a:r>
                        <a:rPr lang="en-GB" sz="2400" b="1" dirty="0">
                          <a:solidFill>
                            <a:sysClr val="windowText" lastClr="000000"/>
                          </a:solidFill>
                          <a:effectLst/>
                          <a:latin typeface="+mn-lt"/>
                        </a:rPr>
                        <a:t>Students D </a:t>
                      </a:r>
                      <a:r>
                        <a:rPr lang="en-GB" sz="2400" b="1" dirty="0" err="1">
                          <a:solidFill>
                            <a:sysClr val="windowText" lastClr="000000"/>
                          </a:solidFill>
                          <a:effectLst/>
                          <a:latin typeface="+mn-lt"/>
                        </a:rPr>
                        <a:t>Yaga</a:t>
                      </a:r>
                      <a:endParaRPr lang="en-GB" sz="2400" b="1" dirty="0">
                        <a:solidFill>
                          <a:sysClr val="windowText" lastClr="000000"/>
                        </a:solidFill>
                        <a:effectLst/>
                        <a:latin typeface="+mn-lt"/>
                        <a:ea typeface="Cambria" panose="02040503050406030204" pitchFamily="18"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3506845017"/>
                  </a:ext>
                </a:extLst>
              </a:tr>
            </a:tbl>
          </a:graphicData>
        </a:graphic>
      </p:graphicFrame>
      <p:sp>
        <p:nvSpPr>
          <p:cNvPr id="6" name="Rectangle 5">
            <a:extLst>
              <a:ext uri="{FF2B5EF4-FFF2-40B4-BE49-F238E27FC236}">
                <a16:creationId xmlns:a16="http://schemas.microsoft.com/office/drawing/2014/main" id="{0BB4A748-2028-251A-3652-500D7B8A7C6D}"/>
              </a:ext>
            </a:extLst>
          </p:cNvPr>
          <p:cNvSpPr/>
          <p:nvPr/>
        </p:nvSpPr>
        <p:spPr>
          <a:xfrm>
            <a:off x="10772775" y="341469"/>
            <a:ext cx="933450"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E27E4C3-6CFB-1748-9CC5-42558B0A60D3}"/>
              </a:ext>
            </a:extLst>
          </p:cNvPr>
          <p:cNvSpPr txBox="1"/>
          <p:nvPr/>
        </p:nvSpPr>
        <p:spPr>
          <a:xfrm>
            <a:off x="2290389" y="3429000"/>
            <a:ext cx="8933134" cy="3139321"/>
          </a:xfrm>
          <a:prstGeom prst="rect">
            <a:avLst/>
          </a:prstGeom>
          <a:noFill/>
        </p:spPr>
        <p:txBody>
          <a:bodyPr wrap="square">
            <a:spAutoFit/>
          </a:bodyPr>
          <a:lstStyle/>
          <a:p>
            <a:pPr>
              <a:spcAft>
                <a:spcPts val="600"/>
              </a:spcAft>
            </a:pPr>
            <a:r>
              <a:rPr lang="en-GB" sz="2400" dirty="0">
                <a:effectLst/>
                <a:ea typeface="Cambria" panose="02040503050406030204" pitchFamily="18" charset="0"/>
                <a:cs typeface="Calibri" panose="020F0502020204030204" pitchFamily="34" charset="0"/>
              </a:rPr>
              <a:t>Give your partner feedback: </a:t>
            </a:r>
            <a:endParaRPr lang="en-GB" sz="2400" dirty="0">
              <a:effectLst/>
              <a:ea typeface="Cambria" panose="02040503050406030204" pitchFamily="18" charset="0"/>
              <a:cs typeface="Aptos" panose="020B0004020202020204" pitchFamily="34" charset="0"/>
            </a:endParaRPr>
          </a:p>
          <a:p>
            <a:pPr marL="800100" lvl="1" indent="-342900">
              <a:spcAft>
                <a:spcPts val="600"/>
              </a:spcAft>
              <a:buFont typeface="Symbol" panose="05050102010706020507" pitchFamily="18" charset="2"/>
              <a:buChar char=""/>
            </a:pPr>
            <a:r>
              <a:rPr lang="en-GB" sz="2400" dirty="0">
                <a:effectLst/>
                <a:ea typeface="Cambria" panose="02040503050406030204" pitchFamily="18" charset="0"/>
                <a:cs typeface="Calibri" panose="020F0502020204030204" pitchFamily="34" charset="0"/>
              </a:rPr>
              <a:t>What do you like about their summary? </a:t>
            </a:r>
            <a:endParaRPr lang="en-GB" sz="2400" dirty="0">
              <a:effectLst/>
              <a:ea typeface="Cambria" panose="02040503050406030204" pitchFamily="18" charset="0"/>
              <a:cs typeface="Aptos" panose="020B0004020202020204" pitchFamily="34" charset="0"/>
            </a:endParaRPr>
          </a:p>
          <a:p>
            <a:pPr marL="800100" lvl="1" indent="-342900">
              <a:spcAft>
                <a:spcPts val="600"/>
              </a:spcAft>
              <a:buFont typeface="Symbol" panose="05050102010706020507" pitchFamily="18" charset="2"/>
              <a:buChar char=""/>
            </a:pPr>
            <a:r>
              <a:rPr lang="en-GB" sz="2400" dirty="0">
                <a:effectLst/>
                <a:ea typeface="Cambria" panose="02040503050406030204" pitchFamily="18" charset="0"/>
                <a:cs typeface="Calibri" panose="020F0502020204030204" pitchFamily="34" charset="0"/>
              </a:rPr>
              <a:t>What have they done well? </a:t>
            </a:r>
            <a:endParaRPr lang="en-GB" sz="2400" dirty="0">
              <a:effectLst/>
              <a:ea typeface="Cambria" panose="02040503050406030204" pitchFamily="18" charset="0"/>
              <a:cs typeface="Aptos" panose="020B0004020202020204" pitchFamily="34" charset="0"/>
            </a:endParaRPr>
          </a:p>
          <a:p>
            <a:pPr marL="800100" lvl="1" indent="-342900">
              <a:spcAft>
                <a:spcPts val="600"/>
              </a:spcAft>
              <a:buFont typeface="Symbol" panose="05050102010706020507" pitchFamily="18" charset="2"/>
              <a:buChar char=""/>
            </a:pPr>
            <a:r>
              <a:rPr lang="en-GB" sz="2400" dirty="0">
                <a:effectLst/>
                <a:ea typeface="Cambria" panose="02040503050406030204" pitchFamily="18" charset="0"/>
                <a:cs typeface="Calibri" panose="020F0502020204030204" pitchFamily="34" charset="0"/>
              </a:rPr>
              <a:t>What could be improved? </a:t>
            </a:r>
            <a:endParaRPr lang="en-GB" sz="2400" dirty="0">
              <a:effectLst/>
              <a:ea typeface="Cambria" panose="02040503050406030204" pitchFamily="18" charset="0"/>
              <a:cs typeface="Aptos" panose="020B0004020202020204" pitchFamily="34" charset="0"/>
            </a:endParaRPr>
          </a:p>
          <a:p>
            <a:pPr marL="800100" lvl="1" indent="-342900">
              <a:spcAft>
                <a:spcPts val="600"/>
              </a:spcAft>
              <a:buFont typeface="Symbol" panose="05050102010706020507" pitchFamily="18" charset="2"/>
              <a:buChar char=""/>
            </a:pPr>
            <a:r>
              <a:rPr lang="en-GB" sz="2400" dirty="0">
                <a:effectLst/>
                <a:ea typeface="Cambria" panose="02040503050406030204" pitchFamily="18" charset="0"/>
                <a:cs typeface="Calibri" panose="020F0502020204030204" pitchFamily="34" charset="0"/>
              </a:rPr>
              <a:t>What advice can you give?</a:t>
            </a:r>
            <a:endParaRPr lang="en-GB" sz="2400" dirty="0">
              <a:effectLst/>
              <a:ea typeface="Cambria" panose="02040503050406030204" pitchFamily="18" charset="0"/>
              <a:cs typeface="Aptos" panose="020B0004020202020204" pitchFamily="34" charset="0"/>
            </a:endParaRPr>
          </a:p>
          <a:p>
            <a:pPr>
              <a:spcAft>
                <a:spcPts val="600"/>
              </a:spcAft>
            </a:pPr>
            <a:r>
              <a:rPr lang="en-GB" sz="2400" dirty="0">
                <a:effectLst/>
                <a:ea typeface="Cambria" panose="02040503050406030204" pitchFamily="18" charset="0"/>
                <a:cs typeface="Calibri" panose="020F0502020204030204" pitchFamily="34" charset="0"/>
              </a:rPr>
              <a:t>Switch roles, get feedback from your partner &amp; repeat the process</a:t>
            </a:r>
            <a:endParaRPr lang="en-GB" sz="2400" dirty="0">
              <a:effectLst/>
              <a:ea typeface="Cambria" panose="02040503050406030204" pitchFamily="18" charset="0"/>
              <a:cs typeface="Aptos" panose="020B0004020202020204" pitchFamily="34" charset="0"/>
            </a:endParaRPr>
          </a:p>
          <a:p>
            <a:pPr>
              <a:spcAft>
                <a:spcPts val="600"/>
              </a:spcAft>
            </a:pPr>
            <a:r>
              <a:rPr lang="en-GB" sz="2400" dirty="0">
                <a:effectLst/>
                <a:ea typeface="Cambria" panose="02040503050406030204" pitchFamily="18" charset="0"/>
                <a:cs typeface="Calibri" panose="020F0502020204030204" pitchFamily="34" charset="0"/>
              </a:rPr>
              <a:t>Compare both summaries with the example summary</a:t>
            </a:r>
            <a:endParaRPr lang="en-GB" sz="2400" dirty="0">
              <a:effectLst/>
              <a:ea typeface="Cambria" panose="02040503050406030204" pitchFamily="18" charset="0"/>
              <a:cs typeface="Aptos" panose="020B0004020202020204" pitchFamily="34" charset="0"/>
            </a:endParaRPr>
          </a:p>
        </p:txBody>
      </p:sp>
    </p:spTree>
    <p:extLst>
      <p:ext uri="{BB962C8B-B14F-4D97-AF65-F5344CB8AC3E}">
        <p14:creationId xmlns:p14="http://schemas.microsoft.com/office/powerpoint/2010/main" val="3572037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81377-4F21-0C16-1D89-494FD45A8F0B}"/>
              </a:ext>
            </a:extLst>
          </p:cNvPr>
          <p:cNvPicPr>
            <a:picLocks noChangeAspect="1"/>
          </p:cNvPicPr>
          <p:nvPr/>
        </p:nvPicPr>
        <p:blipFill rotWithShape="1">
          <a:blip r:embed="rId2"/>
          <a:srcRect t="13154" b="5087"/>
          <a:stretch/>
        </p:blipFill>
        <p:spPr>
          <a:xfrm>
            <a:off x="0" y="0"/>
            <a:ext cx="12662708" cy="6858000"/>
          </a:xfrm>
          <a:prstGeom prst="rect">
            <a:avLst/>
          </a:prstGeom>
        </p:spPr>
      </p:pic>
    </p:spTree>
    <p:extLst>
      <p:ext uri="{BB962C8B-B14F-4D97-AF65-F5344CB8AC3E}">
        <p14:creationId xmlns:p14="http://schemas.microsoft.com/office/powerpoint/2010/main" val="52977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A24314-B45C-4BA6-9A12-EBC175C8FED3}"/>
              </a:ext>
            </a:extLst>
          </p:cNvPr>
          <p:cNvGraphicFramePr>
            <a:graphicFrameLocks noGrp="1"/>
          </p:cNvGraphicFramePr>
          <p:nvPr/>
        </p:nvGraphicFramePr>
        <p:xfrm>
          <a:off x="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585609657"/>
                    </a:ext>
                  </a:extLst>
                </a:gridCol>
                <a:gridCol w="6096000">
                  <a:extLst>
                    <a:ext uri="{9D8B030D-6E8A-4147-A177-3AD203B41FA5}">
                      <a16:colId xmlns:a16="http://schemas.microsoft.com/office/drawing/2014/main" val="911017342"/>
                    </a:ext>
                  </a:extLst>
                </a:gridCol>
              </a:tblGrid>
              <a:tr h="34290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2643822"/>
                  </a:ext>
                </a:extLst>
              </a:tr>
              <a:tr h="34290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5742257"/>
                  </a:ext>
                </a:extLst>
              </a:tr>
            </a:tbl>
          </a:graphicData>
        </a:graphic>
      </p:graphicFrame>
      <p:sp>
        <p:nvSpPr>
          <p:cNvPr id="4" name="TextBox 3">
            <a:extLst>
              <a:ext uri="{FF2B5EF4-FFF2-40B4-BE49-F238E27FC236}">
                <a16:creationId xmlns:a16="http://schemas.microsoft.com/office/drawing/2014/main" id="{32295915-2B30-CA86-7296-6D63A052B2DA}"/>
              </a:ext>
            </a:extLst>
          </p:cNvPr>
          <p:cNvSpPr txBox="1"/>
          <p:nvPr/>
        </p:nvSpPr>
        <p:spPr>
          <a:xfrm>
            <a:off x="609600" y="2858877"/>
            <a:ext cx="4981575" cy="461665"/>
          </a:xfrm>
          <a:prstGeom prst="rect">
            <a:avLst/>
          </a:prstGeom>
          <a:noFill/>
        </p:spPr>
        <p:txBody>
          <a:bodyPr wrap="square">
            <a:spAutoFit/>
          </a:bodyPr>
          <a:lstStyle/>
          <a:p>
            <a:pPr algn="ctr"/>
            <a:r>
              <a:rPr lang="es-AR" sz="2400" kern="0" dirty="0">
                <a:effectLst/>
                <a:latin typeface="Calibri" panose="020F0502020204030204" pitchFamily="34" charset="0"/>
                <a:ea typeface="Calibri" panose="020F0502020204030204" pitchFamily="34" charset="0"/>
                <a:cs typeface="Times New Roman" panose="02020603050405020304" pitchFamily="18" charset="0"/>
              </a:rPr>
              <a:t>Group A: </a:t>
            </a:r>
            <a:r>
              <a:rPr lang="es-AR" sz="2400" kern="0" dirty="0" err="1">
                <a:effectLst/>
                <a:latin typeface="Calibri" panose="020F0502020204030204" pitchFamily="34" charset="0"/>
                <a:ea typeface="Calibri" panose="020F0502020204030204" pitchFamily="34" charset="0"/>
                <a:cs typeface="Times New Roman" panose="02020603050405020304" pitchFamily="18" charset="0"/>
              </a:rPr>
              <a:t>Granatos</a:t>
            </a:r>
            <a:r>
              <a:rPr lang="es-AR" sz="2400" kern="0" dirty="0">
                <a:effectLst/>
                <a:latin typeface="Calibri" panose="020F0502020204030204" pitchFamily="34" charset="0"/>
                <a:ea typeface="Calibri" panose="020F0502020204030204" pitchFamily="34" charset="0"/>
                <a:cs typeface="Times New Roman" panose="02020603050405020304" pitchFamily="18" charset="0"/>
              </a:rPr>
              <a:t> </a:t>
            </a:r>
            <a:r>
              <a:rPr lang="lt-LT" sz="2400" kern="0" dirty="0">
                <a:latin typeface="Calibri" panose="020F0502020204030204" pitchFamily="34" charset="0"/>
                <a:ea typeface="Calibri" panose="020F0502020204030204" pitchFamily="34" charset="0"/>
                <a:cs typeface="Times New Roman" panose="02020603050405020304" pitchFamily="18" charset="0"/>
              </a:rPr>
              <a:t>L</a:t>
            </a:r>
            <a:r>
              <a:rPr lang="es-AR" sz="2400" kern="0" dirty="0" err="1">
                <a:effectLst/>
                <a:latin typeface="Calibri" panose="020F0502020204030204" pitchFamily="34" charset="0"/>
                <a:ea typeface="Calibri" panose="020F0502020204030204" pitchFamily="34" charset="0"/>
                <a:cs typeface="Times New Roman" panose="02020603050405020304" pitchFamily="18" charset="0"/>
              </a:rPr>
              <a:t>ive</a:t>
            </a:r>
            <a:endParaRPr lang="en-GB" sz="2400" dirty="0"/>
          </a:p>
        </p:txBody>
      </p:sp>
      <p:pic>
        <p:nvPicPr>
          <p:cNvPr id="5" name="Picture 4" descr="A group of people posing for a photo&#10;&#10;Description automatically generated">
            <a:extLst>
              <a:ext uri="{FF2B5EF4-FFF2-40B4-BE49-F238E27FC236}">
                <a16:creationId xmlns:a16="http://schemas.microsoft.com/office/drawing/2014/main" id="{E0124756-9E7E-7A41-BE0B-36C95129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23825"/>
            <a:ext cx="4181475" cy="2735052"/>
          </a:xfrm>
          <a:prstGeom prst="rect">
            <a:avLst/>
          </a:prstGeom>
        </p:spPr>
      </p:pic>
      <p:sp>
        <p:nvSpPr>
          <p:cNvPr id="7" name="TextBox 6">
            <a:extLst>
              <a:ext uri="{FF2B5EF4-FFF2-40B4-BE49-F238E27FC236}">
                <a16:creationId xmlns:a16="http://schemas.microsoft.com/office/drawing/2014/main" id="{7E43EFAD-D4B0-0CD3-48C8-4FEF76E80CB4}"/>
              </a:ext>
            </a:extLst>
          </p:cNvPr>
          <p:cNvSpPr txBox="1"/>
          <p:nvPr/>
        </p:nvSpPr>
        <p:spPr>
          <a:xfrm>
            <a:off x="6600826" y="2888829"/>
            <a:ext cx="5591173"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B: </a:t>
            </a:r>
            <a:r>
              <a:rPr lang="es-AR" sz="2400" kern="0" dirty="0">
                <a:solidFill>
                  <a:srgbClr val="222222"/>
                </a:solidFill>
                <a:effectLst/>
                <a:ea typeface="Calibri" panose="020F0502020204030204" pitchFamily="34" charset="0"/>
              </a:rPr>
              <a:t>Mėnuo </a:t>
            </a:r>
            <a:r>
              <a:rPr lang="es-AR" sz="2400" kern="0" dirty="0" err="1">
                <a:solidFill>
                  <a:srgbClr val="222222"/>
                </a:solidFill>
                <a:effectLst/>
                <a:ea typeface="Calibri" panose="020F0502020204030204" pitchFamily="34" charset="0"/>
              </a:rPr>
              <a:t>Juodaragis</a:t>
            </a:r>
            <a:r>
              <a:rPr lang="es-AR" sz="2400" kern="0" dirty="0">
                <a:solidFill>
                  <a:srgbClr val="222222"/>
                </a:solidFill>
                <a:effectLst/>
                <a:ea typeface="Calibri" panose="020F0502020204030204" pitchFamily="34" charset="0"/>
              </a:rPr>
              <a:t> </a:t>
            </a:r>
            <a:endParaRPr lang="en-GB" sz="2400" dirty="0"/>
          </a:p>
        </p:txBody>
      </p:sp>
      <p:pic>
        <p:nvPicPr>
          <p:cNvPr id="8" name="Picture 7" descr="A group of people posing for a photo&#10;&#10;Description automatically generated">
            <a:extLst>
              <a:ext uri="{FF2B5EF4-FFF2-40B4-BE49-F238E27FC236}">
                <a16:creationId xmlns:a16="http://schemas.microsoft.com/office/drawing/2014/main" id="{AAD9E468-9A6E-FDB9-7902-05F88C620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352" y="216279"/>
            <a:ext cx="4610100" cy="2479541"/>
          </a:xfrm>
          <a:prstGeom prst="rect">
            <a:avLst/>
          </a:prstGeom>
        </p:spPr>
      </p:pic>
      <p:sp>
        <p:nvSpPr>
          <p:cNvPr id="10" name="TextBox 9">
            <a:extLst>
              <a:ext uri="{FF2B5EF4-FFF2-40B4-BE49-F238E27FC236}">
                <a16:creationId xmlns:a16="http://schemas.microsoft.com/office/drawing/2014/main" id="{C66A8B02-D6C9-C0BA-67B4-6FC35CE72F3B}"/>
              </a:ext>
            </a:extLst>
          </p:cNvPr>
          <p:cNvSpPr txBox="1"/>
          <p:nvPr/>
        </p:nvSpPr>
        <p:spPr>
          <a:xfrm>
            <a:off x="0" y="6304955"/>
            <a:ext cx="6095999"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C: </a:t>
            </a:r>
            <a:r>
              <a:rPr lang="en-GB" sz="2400" kern="0" dirty="0">
                <a:solidFill>
                  <a:srgbClr val="222222"/>
                </a:solidFill>
                <a:effectLst/>
                <a:ea typeface="Calibri" panose="020F0502020204030204" pitchFamily="34" charset="0"/>
              </a:rPr>
              <a:t>Devil Stone </a:t>
            </a:r>
            <a:endParaRPr lang="en-GB" sz="2400" dirty="0"/>
          </a:p>
        </p:txBody>
      </p:sp>
      <p:pic>
        <p:nvPicPr>
          <p:cNvPr id="11" name="Picture 10" descr="A large crowd of people at a concert&#10;&#10;Description automatically generated">
            <a:extLst>
              <a:ext uri="{FF2B5EF4-FFF2-40B4-BE49-F238E27FC236}">
                <a16:creationId xmlns:a16="http://schemas.microsoft.com/office/drawing/2014/main" id="{92C2BE6A-95E8-D649-7ED2-1B06AD182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762" y="3658254"/>
            <a:ext cx="3924300" cy="2646701"/>
          </a:xfrm>
          <a:prstGeom prst="rect">
            <a:avLst/>
          </a:prstGeom>
        </p:spPr>
      </p:pic>
      <p:sp>
        <p:nvSpPr>
          <p:cNvPr id="13" name="TextBox 12">
            <a:extLst>
              <a:ext uri="{FF2B5EF4-FFF2-40B4-BE49-F238E27FC236}">
                <a16:creationId xmlns:a16="http://schemas.microsoft.com/office/drawing/2014/main" id="{FD055800-09E0-A4A2-BCF0-631C0217FE5F}"/>
              </a:ext>
            </a:extLst>
          </p:cNvPr>
          <p:cNvSpPr txBox="1"/>
          <p:nvPr/>
        </p:nvSpPr>
        <p:spPr>
          <a:xfrm>
            <a:off x="6096000" y="6323705"/>
            <a:ext cx="6095999"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D: </a:t>
            </a:r>
            <a:r>
              <a:rPr lang="en-GB" sz="2400" kern="0" dirty="0" err="1">
                <a:solidFill>
                  <a:srgbClr val="222222"/>
                </a:solidFill>
                <a:effectLst/>
                <a:ea typeface="Calibri" panose="020F0502020204030204" pitchFamily="34" charset="0"/>
              </a:rPr>
              <a:t>Yaga</a:t>
            </a:r>
            <a:r>
              <a:rPr lang="en-GB" sz="2400" kern="0" dirty="0">
                <a:solidFill>
                  <a:srgbClr val="222222"/>
                </a:solidFill>
                <a:effectLst/>
                <a:ea typeface="Calibri" panose="020F0502020204030204" pitchFamily="34" charset="0"/>
              </a:rPr>
              <a:t> </a:t>
            </a:r>
            <a:endParaRPr lang="en-GB" sz="2400" dirty="0"/>
          </a:p>
        </p:txBody>
      </p:sp>
      <p:pic>
        <p:nvPicPr>
          <p:cNvPr id="14" name="Picture 13" descr="A group of people sitting in a circle in front of a tent&#10;&#10;Description automatically generated">
            <a:extLst>
              <a:ext uri="{FF2B5EF4-FFF2-40B4-BE49-F238E27FC236}">
                <a16:creationId xmlns:a16="http://schemas.microsoft.com/office/drawing/2014/main" id="{92B93777-234F-A3AB-7052-79A01A713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518" y="3658254"/>
            <a:ext cx="3671332" cy="2654377"/>
          </a:xfrm>
          <a:prstGeom prst="rect">
            <a:avLst/>
          </a:prstGeom>
        </p:spPr>
      </p:pic>
    </p:spTree>
    <p:extLst>
      <p:ext uri="{BB962C8B-B14F-4D97-AF65-F5344CB8AC3E}">
        <p14:creationId xmlns:p14="http://schemas.microsoft.com/office/powerpoint/2010/main" val="2959262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93DA-3B60-09C3-002E-F7E22384CE3C}"/>
              </a:ext>
            </a:extLst>
          </p:cNvPr>
          <p:cNvSpPr>
            <a:spLocks noGrp="1"/>
          </p:cNvSpPr>
          <p:nvPr>
            <p:ph type="title"/>
          </p:nvPr>
        </p:nvSpPr>
        <p:spPr>
          <a:xfrm>
            <a:off x="1970314" y="341469"/>
            <a:ext cx="10084154" cy="1325563"/>
          </a:xfrm>
        </p:spPr>
        <p:txBody>
          <a:bodyPr/>
          <a:lstStyle/>
          <a:p>
            <a:r>
              <a:rPr lang="en-GB" dirty="0"/>
              <a:t>In this lesson you’re going to …</a:t>
            </a:r>
          </a:p>
        </p:txBody>
      </p:sp>
      <p:sp>
        <p:nvSpPr>
          <p:cNvPr id="3" name="Content Placeholder 2">
            <a:extLst>
              <a:ext uri="{FF2B5EF4-FFF2-40B4-BE49-F238E27FC236}">
                <a16:creationId xmlns:a16="http://schemas.microsoft.com/office/drawing/2014/main" id="{831B818B-F83D-6E99-B49A-E966E0704DA8}"/>
              </a:ext>
            </a:extLst>
          </p:cNvPr>
          <p:cNvSpPr>
            <a:spLocks noGrp="1"/>
          </p:cNvSpPr>
          <p:nvPr>
            <p:ph sz="half" idx="1"/>
          </p:nvPr>
        </p:nvSpPr>
        <p:spPr>
          <a:xfrm>
            <a:off x="838199" y="2360880"/>
            <a:ext cx="9589309" cy="3359696"/>
          </a:xfrm>
        </p:spPr>
        <p:txBody>
          <a:bodyPr>
            <a:normAutofit lnSpcReduction="10000"/>
          </a:bodyPr>
          <a:lstStyle/>
          <a:p>
            <a:pPr>
              <a:lnSpc>
                <a:spcPct val="120000"/>
              </a:lnSpc>
              <a:spcBef>
                <a:spcPts val="2400"/>
              </a:spcBef>
            </a:pPr>
            <a:r>
              <a:rPr lang="lt-LT" sz="3200" dirty="0" err="1"/>
              <a:t>read</a:t>
            </a:r>
            <a:r>
              <a:rPr lang="en-GB" sz="3200" dirty="0"/>
              <a:t> a news article, in Lithuanian, about something that happened at a particular music festival</a:t>
            </a:r>
          </a:p>
          <a:p>
            <a:r>
              <a:rPr lang="en-GB" sz="3200" dirty="0"/>
              <a:t>translate the key points of the article into English</a:t>
            </a:r>
          </a:p>
          <a:p>
            <a:r>
              <a:rPr lang="lt-LT" sz="3200" dirty="0" err="1"/>
              <a:t>give</a:t>
            </a:r>
            <a:r>
              <a:rPr lang="lt-LT" sz="3200" dirty="0"/>
              <a:t> a </a:t>
            </a:r>
            <a:r>
              <a:rPr lang="lt-LT" sz="3200" dirty="0" err="1"/>
              <a:t>summary</a:t>
            </a:r>
            <a:r>
              <a:rPr lang="lt-LT" sz="3200" dirty="0"/>
              <a:t>  / </a:t>
            </a:r>
            <a:r>
              <a:rPr lang="en-GB" sz="3200" dirty="0"/>
              <a:t>tell us the story</a:t>
            </a:r>
          </a:p>
          <a:p>
            <a:r>
              <a:rPr lang="en-GB" sz="3200" dirty="0"/>
              <a:t>discuss the process, and finally</a:t>
            </a:r>
          </a:p>
          <a:p>
            <a:r>
              <a:rPr lang="en-GB" sz="3200" dirty="0"/>
              <a:t>complete a questionnaire about </a:t>
            </a:r>
            <a:r>
              <a:rPr lang="en-GB" sz="3200" dirty="0" err="1"/>
              <a:t>translati</a:t>
            </a:r>
            <a:r>
              <a:rPr lang="lt-LT" sz="3200" dirty="0" err="1"/>
              <a:t>ng</a:t>
            </a:r>
            <a:endParaRPr lang="en-GB" sz="3200" dirty="0"/>
          </a:p>
        </p:txBody>
      </p:sp>
      <p:sp>
        <p:nvSpPr>
          <p:cNvPr id="4" name="Rectangle 3">
            <a:extLst>
              <a:ext uri="{FF2B5EF4-FFF2-40B4-BE49-F238E27FC236}">
                <a16:creationId xmlns:a16="http://schemas.microsoft.com/office/drawing/2014/main" id="{10AC47F4-0B28-3040-6BEA-B4ED9BCB27E0}"/>
              </a:ext>
            </a:extLst>
          </p:cNvPr>
          <p:cNvSpPr/>
          <p:nvPr/>
        </p:nvSpPr>
        <p:spPr>
          <a:xfrm>
            <a:off x="10757140" y="362309"/>
            <a:ext cx="888520" cy="1216325"/>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4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847F1E-6E4D-D51F-0AFE-DC66920D8BE7}"/>
              </a:ext>
            </a:extLst>
          </p:cNvPr>
          <p:cNvSpPr/>
          <p:nvPr/>
        </p:nvSpPr>
        <p:spPr>
          <a:xfrm>
            <a:off x="10757140" y="362309"/>
            <a:ext cx="985681"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872480F5-4428-4BB0-6514-3FFB31157C99}"/>
              </a:ext>
            </a:extLst>
          </p:cNvPr>
          <p:cNvSpPr txBox="1">
            <a:spLocks/>
          </p:cNvSpPr>
          <p:nvPr/>
        </p:nvSpPr>
        <p:spPr>
          <a:xfrm>
            <a:off x="1314998" y="1821573"/>
            <a:ext cx="9799256" cy="321485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20000"/>
              </a:lnSpc>
            </a:pPr>
            <a:r>
              <a:rPr lang="en-GB" sz="3300" b="0" kern="1400" spc="-50" dirty="0">
                <a:effectLst/>
                <a:ea typeface="Times New Roman" panose="02020603050405020304" pitchFamily="18" charset="0"/>
                <a:cs typeface="Times New Roman" panose="02020603050405020304" pitchFamily="18" charset="0"/>
              </a:rPr>
              <a:t>Developing your spoken mediation skills:</a:t>
            </a:r>
          </a:p>
          <a:p>
            <a:pPr algn="ctr">
              <a:lnSpc>
                <a:spcPct val="120000"/>
              </a:lnSpc>
            </a:pPr>
            <a:r>
              <a:rPr lang="en-GB" sz="3300" b="0" kern="1400" spc="-50" dirty="0">
                <a:effectLst/>
                <a:ea typeface="Times New Roman" panose="02020603050405020304" pitchFamily="18" charset="0"/>
                <a:cs typeface="Times New Roman" panose="02020603050405020304" pitchFamily="18" charset="0"/>
              </a:rPr>
              <a:t>Translating written text </a:t>
            </a:r>
            <a:r>
              <a:rPr lang="en-GB" sz="3300" b="0" kern="1400" spc="-50" dirty="0">
                <a:ea typeface="Times New Roman" panose="02020603050405020304" pitchFamily="18" charset="0"/>
                <a:cs typeface="Times New Roman" panose="02020603050405020304" pitchFamily="18" charset="0"/>
              </a:rPr>
              <a:t>into</a:t>
            </a:r>
            <a:r>
              <a:rPr lang="en-GB" sz="3300" b="0" kern="1400" spc="-50" dirty="0">
                <a:effectLst/>
                <a:ea typeface="Times New Roman" panose="02020603050405020304" pitchFamily="18" charset="0"/>
                <a:cs typeface="Times New Roman" panose="02020603050405020304" pitchFamily="18" charset="0"/>
              </a:rPr>
              <a:t> speech</a:t>
            </a:r>
            <a:br>
              <a:rPr lang="en-GB" sz="2900" dirty="0">
                <a:solidFill>
                  <a:srgbClr val="304658"/>
                </a:solidFill>
                <a:latin typeface="+mj-lt"/>
              </a:rPr>
            </a:br>
            <a:endParaRPr lang="en-GB" sz="2900" dirty="0">
              <a:solidFill>
                <a:srgbClr val="304658"/>
              </a:solidFill>
              <a:latin typeface="+mj-lt"/>
            </a:endParaRPr>
          </a:p>
          <a:p>
            <a:pPr algn="ctr">
              <a:lnSpc>
                <a:spcPct val="120000"/>
              </a:lnSpc>
            </a:pPr>
            <a:r>
              <a:rPr lang="en-GB" sz="3300" b="0" dirty="0">
                <a:latin typeface="+mj-lt"/>
              </a:rPr>
              <a:t>Can provide spoken translation from Lithuanian into English of a text containing information </a:t>
            </a:r>
          </a:p>
          <a:p>
            <a:pPr algn="ctr">
              <a:lnSpc>
                <a:spcPct val="120000"/>
              </a:lnSpc>
            </a:pPr>
            <a:r>
              <a:rPr lang="en-GB" sz="3300" b="0" dirty="0">
                <a:latin typeface="+mj-lt"/>
              </a:rPr>
              <a:t>of personal interest. </a:t>
            </a:r>
            <a:endParaRPr lang="en-GB" sz="5500" b="0" i="1" dirty="0">
              <a:latin typeface="+mj-lt"/>
            </a:endParaRPr>
          </a:p>
        </p:txBody>
      </p:sp>
      <p:cxnSp>
        <p:nvCxnSpPr>
          <p:cNvPr id="17" name="Straight Connector 16">
            <a:extLst>
              <a:ext uri="{FF2B5EF4-FFF2-40B4-BE49-F238E27FC236}">
                <a16:creationId xmlns:a16="http://schemas.microsoft.com/office/drawing/2014/main" id="{D54C6491-DC3A-DF2F-233A-2E3E17D37439}"/>
              </a:ext>
            </a:extLst>
          </p:cNvPr>
          <p:cNvCxnSpPr/>
          <p:nvPr/>
        </p:nvCxnSpPr>
        <p:spPr>
          <a:xfrm>
            <a:off x="1680754" y="3114675"/>
            <a:ext cx="88304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46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44A68F-D1D6-5F73-6E63-68E67A2B4878}"/>
              </a:ext>
            </a:extLst>
          </p:cNvPr>
          <p:cNvSpPr/>
          <p:nvPr/>
        </p:nvSpPr>
        <p:spPr>
          <a:xfrm>
            <a:off x="10757140" y="362309"/>
            <a:ext cx="888520"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a:extLst>
              <a:ext uri="{FF2B5EF4-FFF2-40B4-BE49-F238E27FC236}">
                <a16:creationId xmlns:a16="http://schemas.microsoft.com/office/drawing/2014/main" id="{0C73441B-63F3-7EB1-57D0-BAE2DCC0B82E}"/>
              </a:ext>
            </a:extLst>
          </p:cNvPr>
          <p:cNvGraphicFramePr>
            <a:graphicFrameLocks noGrp="1"/>
          </p:cNvGraphicFramePr>
          <p:nvPr>
            <p:extLst>
              <p:ext uri="{D42A27DB-BD31-4B8C-83A1-F6EECF244321}">
                <p14:modId xmlns:p14="http://schemas.microsoft.com/office/powerpoint/2010/main" val="1635251063"/>
              </p:ext>
            </p:extLst>
          </p:nvPr>
        </p:nvGraphicFramePr>
        <p:xfrm>
          <a:off x="3562351" y="2029619"/>
          <a:ext cx="5043964" cy="3771103"/>
        </p:xfrm>
        <a:graphic>
          <a:graphicData uri="http://schemas.openxmlformats.org/drawingml/2006/table">
            <a:tbl>
              <a:tblPr firstRow="1" firstCol="1" bandRow="1">
                <a:tableStyleId>{FABFCF23-3B69-468F-B69F-88F6DE6A72F2}</a:tableStyleId>
              </a:tblPr>
              <a:tblGrid>
                <a:gridCol w="4040587">
                  <a:extLst>
                    <a:ext uri="{9D8B030D-6E8A-4147-A177-3AD203B41FA5}">
                      <a16:colId xmlns:a16="http://schemas.microsoft.com/office/drawing/2014/main" val="1583429171"/>
                    </a:ext>
                  </a:extLst>
                </a:gridCol>
                <a:gridCol w="1003377">
                  <a:extLst>
                    <a:ext uri="{9D8B030D-6E8A-4147-A177-3AD203B41FA5}">
                      <a16:colId xmlns:a16="http://schemas.microsoft.com/office/drawing/2014/main" val="2551564285"/>
                    </a:ext>
                  </a:extLst>
                </a:gridCol>
              </a:tblGrid>
              <a:tr h="538729">
                <a:tc gridSpan="2">
                  <a:txBody>
                    <a:bodyPr/>
                    <a:lstStyle/>
                    <a:p>
                      <a:pPr>
                        <a:lnSpc>
                          <a:spcPct val="100000"/>
                        </a:lnSpc>
                        <a:spcAft>
                          <a:spcPts val="0"/>
                        </a:spcAft>
                      </a:pPr>
                      <a:r>
                        <a:rPr lang="en-GB" sz="2400" b="0" kern="100" dirty="0">
                          <a:effectLst/>
                          <a:latin typeface="+mn-lt"/>
                        </a:rPr>
                        <a:t>I can do it …</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79171942"/>
                  </a:ext>
                </a:extLst>
              </a:tr>
              <a:tr h="538729">
                <a:tc>
                  <a:txBody>
                    <a:bodyPr/>
                    <a:lstStyle/>
                    <a:p>
                      <a:pPr>
                        <a:lnSpc>
                          <a:spcPct val="100000"/>
                        </a:lnSpc>
                        <a:spcAft>
                          <a:spcPts val="0"/>
                        </a:spcAft>
                      </a:pPr>
                      <a:r>
                        <a:rPr lang="en-GB" sz="2400" b="0" kern="100" dirty="0">
                          <a:effectLst/>
                          <a:latin typeface="+mn-lt"/>
                        </a:rPr>
                        <a:t>… easily and very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+4</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2792213"/>
                  </a:ext>
                </a:extLst>
              </a:tr>
              <a:tr h="538729">
                <a:tc>
                  <a:txBody>
                    <a:bodyPr/>
                    <a:lstStyle/>
                    <a:p>
                      <a:pPr>
                        <a:lnSpc>
                          <a:spcPct val="100000"/>
                        </a:lnSpc>
                        <a:spcAft>
                          <a:spcPts val="0"/>
                        </a:spcAft>
                      </a:pPr>
                      <a:r>
                        <a:rPr lang="en-GB" sz="2400" b="0" kern="100" dirty="0">
                          <a:effectLst/>
                          <a:latin typeface="+mn-lt"/>
                        </a:rPr>
                        <a:t>… quite easily and quite well</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+3</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57062760"/>
                  </a:ext>
                </a:extLst>
              </a:tr>
              <a:tr h="538729">
                <a:tc>
                  <a:txBody>
                    <a:bodyPr/>
                    <a:lstStyle/>
                    <a:p>
                      <a:pPr>
                        <a:lnSpc>
                          <a:spcPct val="100000"/>
                        </a:lnSpc>
                        <a:spcAft>
                          <a:spcPts val="0"/>
                        </a:spcAft>
                      </a:pPr>
                      <a:r>
                        <a:rPr lang="en-GB" sz="2400" b="0" kern="100" dirty="0">
                          <a:effectLst/>
                          <a:latin typeface="+mn-lt"/>
                        </a:rPr>
                        <a:t>… with difficulty but OK</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+2</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64530205"/>
                  </a:ext>
                </a:extLst>
              </a:tr>
              <a:tr h="538729">
                <a:tc>
                  <a:txBody>
                    <a:bodyPr/>
                    <a:lstStyle/>
                    <a:p>
                      <a:pPr>
                        <a:lnSpc>
                          <a:spcPct val="100000"/>
                        </a:lnSpc>
                        <a:spcAft>
                          <a:spcPts val="0"/>
                        </a:spcAft>
                      </a:pPr>
                      <a:r>
                        <a:rPr lang="en-GB" sz="2400" b="0" kern="100" dirty="0">
                          <a:effectLst/>
                          <a:latin typeface="+mn-lt"/>
                        </a:rPr>
                        <a:t>…with difficulty and badly</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+1</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7828726"/>
                  </a:ext>
                </a:extLst>
              </a:tr>
              <a:tr h="538729">
                <a:tc>
                  <a:txBody>
                    <a:bodyPr/>
                    <a:lstStyle/>
                    <a:p>
                      <a:pPr>
                        <a:lnSpc>
                          <a:spcPct val="100000"/>
                        </a:lnSpc>
                        <a:spcAft>
                          <a:spcPts val="0"/>
                        </a:spcAft>
                      </a:pPr>
                      <a:r>
                        <a:rPr lang="en-GB" sz="2400" b="0" kern="100" dirty="0">
                          <a:effectLst/>
                          <a:latin typeface="+mn-lt"/>
                        </a:rPr>
                        <a:t> I can’t do it.</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n-GB" sz="2400" kern="100" dirty="0">
                          <a:effectLst/>
                          <a:latin typeface="+mn-lt"/>
                        </a:rPr>
                        <a:t>0</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72124027"/>
                  </a:ext>
                </a:extLst>
              </a:tr>
              <a:tr h="538729">
                <a:tc>
                  <a:txBody>
                    <a:bodyPr/>
                    <a:lstStyle/>
                    <a:p>
                      <a:pPr>
                        <a:lnSpc>
                          <a:spcPct val="100000"/>
                        </a:lnSpc>
                        <a:spcAft>
                          <a:spcPts val="0"/>
                        </a:spcAft>
                      </a:pPr>
                      <a:r>
                        <a:rPr lang="en-GB" sz="2400" b="0" kern="100" dirty="0">
                          <a:effectLst/>
                          <a:latin typeface="+mn-lt"/>
                        </a:rPr>
                        <a:t> I don’t know. I never tried</a:t>
                      </a:r>
                      <a:endParaRPr lang="en-GB" sz="2400" b="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tc>
                  <a:txBody>
                    <a:bodyPr/>
                    <a:lstStyle/>
                    <a:p>
                      <a:pPr algn="ctr">
                        <a:lnSpc>
                          <a:spcPct val="100000"/>
                        </a:lnSpc>
                        <a:spcAft>
                          <a:spcPts val="0"/>
                        </a:spcAft>
                      </a:pPr>
                      <a:r>
                        <a:rPr lang="es-AR" sz="2400" kern="100" dirty="0">
                          <a:effectLst/>
                          <a:latin typeface="+mn-lt"/>
                        </a:rPr>
                        <a:t>?</a:t>
                      </a:r>
                      <a:endParaRPr lang="en-GB" sz="2400" kern="100" dirty="0">
                        <a:effectLst/>
                        <a:latin typeface="+mn-lt"/>
                        <a:ea typeface="Calibri" panose="020F0502020204030204" pitchFamily="34" charset="0"/>
                        <a:cs typeface="Times New Roman" panose="02020603050405020304" pitchFamily="18" charset="0"/>
                      </a:endParaRPr>
                    </a:p>
                  </a:txBody>
                  <a:tcPr marL="68580" marR="68580" marT="0"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50010210"/>
                  </a:ext>
                </a:extLst>
              </a:tr>
            </a:tbl>
          </a:graphicData>
        </a:graphic>
      </p:graphicFrame>
      <p:sp>
        <p:nvSpPr>
          <p:cNvPr id="8" name="Title 7">
            <a:extLst>
              <a:ext uri="{FF2B5EF4-FFF2-40B4-BE49-F238E27FC236}">
                <a16:creationId xmlns:a16="http://schemas.microsoft.com/office/drawing/2014/main" id="{91E17957-2C7A-CC17-1F04-8A7E1BFD34BB}"/>
              </a:ext>
            </a:extLst>
          </p:cNvPr>
          <p:cNvSpPr>
            <a:spLocks noGrp="1"/>
          </p:cNvSpPr>
          <p:nvPr>
            <p:ph type="title"/>
          </p:nvPr>
        </p:nvSpPr>
        <p:spPr>
          <a:xfrm>
            <a:off x="1970314" y="278722"/>
            <a:ext cx="8430986" cy="1325563"/>
          </a:xfrm>
        </p:spPr>
        <p:txBody>
          <a:bodyPr>
            <a:normAutofit/>
          </a:bodyPr>
          <a:lstStyle/>
          <a:p>
            <a:r>
              <a:rPr lang="en-GB" sz="2400" kern="1400" spc="-50" dirty="0">
                <a:effectLst/>
                <a:latin typeface="+mj-lt"/>
                <a:ea typeface="Times New Roman" panose="02020603050405020304" pitchFamily="18" charset="0"/>
                <a:cs typeface="Times New Roman" panose="02020603050405020304" pitchFamily="18" charset="0"/>
              </a:rPr>
              <a:t>How well can you translate an online text in Lithuanian into English?</a:t>
            </a:r>
            <a:endParaRPr lang="en-GB" sz="2400" spc="-150" dirty="0"/>
          </a:p>
        </p:txBody>
      </p:sp>
    </p:spTree>
    <p:extLst>
      <p:ext uri="{BB962C8B-B14F-4D97-AF65-F5344CB8AC3E}">
        <p14:creationId xmlns:p14="http://schemas.microsoft.com/office/powerpoint/2010/main" val="121387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0403-6710-EC82-7A34-15BB5C1FCEC2}"/>
              </a:ext>
            </a:extLst>
          </p:cNvPr>
          <p:cNvSpPr>
            <a:spLocks noGrp="1"/>
          </p:cNvSpPr>
          <p:nvPr>
            <p:ph type="title"/>
          </p:nvPr>
        </p:nvSpPr>
        <p:spPr/>
        <p:txBody>
          <a:bodyPr/>
          <a:lstStyle/>
          <a:p>
            <a:r>
              <a:rPr lang="en-GB" dirty="0"/>
              <a:t>Tasks …</a:t>
            </a:r>
          </a:p>
        </p:txBody>
      </p:sp>
      <p:sp>
        <p:nvSpPr>
          <p:cNvPr id="4" name="Rectangle 3">
            <a:extLst>
              <a:ext uri="{FF2B5EF4-FFF2-40B4-BE49-F238E27FC236}">
                <a16:creationId xmlns:a16="http://schemas.microsoft.com/office/drawing/2014/main" id="{19413A72-BC26-CC87-402F-F82AC6576B01}"/>
              </a:ext>
            </a:extLst>
          </p:cNvPr>
          <p:cNvSpPr/>
          <p:nvPr/>
        </p:nvSpPr>
        <p:spPr>
          <a:xfrm>
            <a:off x="10757140" y="362309"/>
            <a:ext cx="888520" cy="1216325"/>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379985-51B3-0F90-759E-40EF8CB02016}"/>
              </a:ext>
            </a:extLst>
          </p:cNvPr>
          <p:cNvSpPr txBox="1"/>
          <p:nvPr/>
        </p:nvSpPr>
        <p:spPr>
          <a:xfrm>
            <a:off x="2787089" y="1667032"/>
            <a:ext cx="8576236" cy="3416320"/>
          </a:xfrm>
          <a:prstGeom prst="rect">
            <a:avLst/>
          </a:prstGeom>
          <a:noFill/>
          <a:ln w="19050">
            <a:noFill/>
          </a:ln>
          <a:effectLst/>
        </p:spPr>
        <p:txBody>
          <a:bodyPr wrap="square">
            <a:spAutoFit/>
          </a:bodyPr>
          <a:lstStyle/>
          <a:p>
            <a:pPr marL="982663" marR="0" lvl="0" indent="-982663"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Task 1:	</a:t>
            </a:r>
            <a:r>
              <a:rPr lang="lt-LT" altLang="en-US" sz="2400" dirty="0" err="1">
                <a:solidFill>
                  <a:prstClr val="black"/>
                </a:solidFill>
                <a:latin typeface="Calibri" panose="020F0502020204030204"/>
                <a:ea typeface="Calibri" panose="020F0502020204030204" pitchFamily="34" charset="0"/>
                <a:cs typeface="Cambria" panose="02040503050406030204" pitchFamily="18" charset="0"/>
              </a:rPr>
              <a:t>Read</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 news articles, in Lithuanian, about a music festival. </a:t>
            </a:r>
          </a:p>
          <a:p>
            <a:pPr marL="982663" marR="0" lvl="0" indent="-982663" algn="l" defTabSz="914400" rtl="0" eaLnBrk="1" fontAlgn="auto" latinLnBrk="0" hangingPunct="1">
              <a:lnSpc>
                <a:spcPct val="100000"/>
              </a:lnSpc>
              <a:spcBef>
                <a:spcPts val="0"/>
              </a:spcBef>
              <a:spcAft>
                <a:spcPts val="0"/>
              </a:spcAft>
              <a:buClrTx/>
              <a:buSzTx/>
              <a:buFontTx/>
              <a:buNone/>
              <a:tabLst/>
              <a:defRPr/>
            </a:pPr>
            <a:r>
              <a:rPr lang="en-GB" altLang="en-US" sz="2400" dirty="0">
                <a:solidFill>
                  <a:prstClr val="black"/>
                </a:solidFill>
                <a:latin typeface="Calibri" panose="020F0502020204030204"/>
                <a:ea typeface="Calibri" panose="020F0502020204030204" pitchFamily="34" charset="0"/>
                <a:cs typeface="Cambria" panose="02040503050406030204" pitchFamily="18" charset="0"/>
              </a:rPr>
              <a:t>	</a:t>
            </a: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Make notes about it, in English, and why it was in the news. </a:t>
            </a:r>
          </a:p>
          <a:p>
            <a:pPr marL="982663" marR="0" lvl="0" indent="-982663" algn="l" defTabSz="914400" rtl="0" eaLnBrk="1" fontAlgn="auto" latinLnBrk="0" hangingPunct="1">
              <a:lnSpc>
                <a:spcPct val="100000"/>
              </a:lnSpc>
              <a:spcBef>
                <a:spcPts val="0"/>
              </a:spcBef>
              <a:spcAft>
                <a:spcPts val="0"/>
              </a:spcAft>
              <a:buClrTx/>
              <a:buSzTx/>
              <a:buFontTx/>
              <a:buNone/>
              <a:tabLst/>
              <a:defRPr/>
            </a:pPr>
            <a:r>
              <a:rPr lang="en-GB" altLang="en-US" sz="2400" dirty="0">
                <a:solidFill>
                  <a:prstClr val="black"/>
                </a:solidFill>
                <a:latin typeface="Calibri" panose="020F0502020204030204"/>
                <a:ea typeface="Calibri" panose="020F0502020204030204" pitchFamily="34" charset="0"/>
                <a:cs typeface="Cambria" panose="02040503050406030204" pitchFamily="18" charset="0"/>
              </a:rPr>
              <a:t>	Compare notes with the others in your group and prepare to tell the story to a different group</a:t>
            </a:r>
            <a:r>
              <a:rPr lang="lt-LT" altLang="en-US" sz="2400" dirty="0">
                <a:solidFill>
                  <a:prstClr val="black"/>
                </a:solidFill>
                <a:latin typeface="Calibri" panose="020F0502020204030204"/>
                <a:ea typeface="Calibri" panose="020F0502020204030204" pitchFamily="34" charset="0"/>
                <a:cs typeface="Cambria" panose="02040503050406030204" pitchFamily="18" charset="0"/>
              </a:rPr>
              <a:t>.</a:t>
            </a:r>
            <a:endParaRPr lang="en-GB" altLang="en-US" sz="2400" dirty="0">
              <a:solidFill>
                <a:prstClr val="black"/>
              </a:solidFill>
              <a:latin typeface="Calibri" panose="020F0502020204030204"/>
              <a:ea typeface="Calibri" panose="020F0502020204030204" pitchFamily="34" charset="0"/>
              <a:cs typeface="Cambria" panose="02040503050406030204" pitchFamily="18" charset="0"/>
            </a:endParaRPr>
          </a:p>
          <a:p>
            <a:pPr marL="982663" marR="0" lvl="0" indent="-982663"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endParaRPr>
          </a:p>
          <a:p>
            <a:pPr marL="982663" marR="0" lvl="0" indent="-982663"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Task 2: 	Use your notes, and without  referring to the original online  text, tell the other members of your team the story.</a:t>
            </a:r>
          </a:p>
          <a:p>
            <a:pPr marL="982663" marR="0" lvl="0" indent="-982663"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 </a:t>
            </a:r>
          </a:p>
          <a:p>
            <a:pPr marL="982663" marR="0" lvl="0" indent="-982663"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Task 3:	Complete the class survey questionnaire about translating.</a:t>
            </a:r>
          </a:p>
        </p:txBody>
      </p:sp>
      <p:pic>
        <p:nvPicPr>
          <p:cNvPr id="18" name="Picture 17" descr="A puzzle pieces of different colors&#10;&#10;Description automatically generated">
            <a:extLst>
              <a:ext uri="{FF2B5EF4-FFF2-40B4-BE49-F238E27FC236}">
                <a16:creationId xmlns:a16="http://schemas.microsoft.com/office/drawing/2014/main" id="{A951B946-8C9E-BD17-D33A-50DAE2042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2" y="2193587"/>
            <a:ext cx="2470826" cy="2470826"/>
          </a:xfrm>
          <a:prstGeom prst="rect">
            <a:avLst/>
          </a:prstGeom>
        </p:spPr>
      </p:pic>
      <p:sp>
        <p:nvSpPr>
          <p:cNvPr id="19" name="Rectangle 4">
            <a:extLst>
              <a:ext uri="{FF2B5EF4-FFF2-40B4-BE49-F238E27FC236}">
                <a16:creationId xmlns:a16="http://schemas.microsoft.com/office/drawing/2014/main" id="{9DBF9470-3463-74AA-2565-D7510E34E51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604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A24314-B45C-4BA6-9A12-EBC175C8FED3}"/>
              </a:ext>
            </a:extLst>
          </p:cNvPr>
          <p:cNvGraphicFramePr>
            <a:graphicFrameLocks noGrp="1"/>
          </p:cNvGraphicFramePr>
          <p:nvPr>
            <p:extLst>
              <p:ext uri="{D42A27DB-BD31-4B8C-83A1-F6EECF244321}">
                <p14:modId xmlns:p14="http://schemas.microsoft.com/office/powerpoint/2010/main" val="4294238618"/>
              </p:ext>
            </p:extLst>
          </p:nvPr>
        </p:nvGraphicFramePr>
        <p:xfrm>
          <a:off x="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585609657"/>
                    </a:ext>
                  </a:extLst>
                </a:gridCol>
                <a:gridCol w="6096000">
                  <a:extLst>
                    <a:ext uri="{9D8B030D-6E8A-4147-A177-3AD203B41FA5}">
                      <a16:colId xmlns:a16="http://schemas.microsoft.com/office/drawing/2014/main" val="911017342"/>
                    </a:ext>
                  </a:extLst>
                </a:gridCol>
              </a:tblGrid>
              <a:tr h="34290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2643822"/>
                  </a:ext>
                </a:extLst>
              </a:tr>
              <a:tr h="342900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5742257"/>
                  </a:ext>
                </a:extLst>
              </a:tr>
            </a:tbl>
          </a:graphicData>
        </a:graphic>
      </p:graphicFrame>
      <p:sp>
        <p:nvSpPr>
          <p:cNvPr id="4" name="TextBox 3">
            <a:extLst>
              <a:ext uri="{FF2B5EF4-FFF2-40B4-BE49-F238E27FC236}">
                <a16:creationId xmlns:a16="http://schemas.microsoft.com/office/drawing/2014/main" id="{32295915-2B30-CA86-7296-6D63A052B2DA}"/>
              </a:ext>
            </a:extLst>
          </p:cNvPr>
          <p:cNvSpPr txBox="1"/>
          <p:nvPr/>
        </p:nvSpPr>
        <p:spPr>
          <a:xfrm>
            <a:off x="609600" y="2858877"/>
            <a:ext cx="4981575" cy="461665"/>
          </a:xfrm>
          <a:prstGeom prst="rect">
            <a:avLst/>
          </a:prstGeom>
          <a:noFill/>
        </p:spPr>
        <p:txBody>
          <a:bodyPr wrap="square">
            <a:spAutoFit/>
          </a:bodyPr>
          <a:lstStyle/>
          <a:p>
            <a:pPr algn="ctr"/>
            <a:r>
              <a:rPr lang="es-AR" sz="2400" kern="0" dirty="0">
                <a:effectLst/>
                <a:latin typeface="Calibri" panose="020F0502020204030204" pitchFamily="34" charset="0"/>
                <a:ea typeface="Calibri" panose="020F0502020204030204" pitchFamily="34" charset="0"/>
                <a:cs typeface="Times New Roman" panose="02020603050405020304" pitchFamily="18" charset="0"/>
              </a:rPr>
              <a:t>Group A: Granatos live (</a:t>
            </a:r>
            <a:r>
              <a:rPr lang="en-GB" sz="2400" b="0" i="0" dirty="0" err="1">
                <a:solidFill>
                  <a:srgbClr val="222222"/>
                </a:solidFill>
                <a:effectLst/>
                <a:latin typeface="Arial" panose="020B0604020202020204" pitchFamily="34" charset="0"/>
              </a:rPr>
              <a:t>gaisras</a:t>
            </a:r>
            <a:r>
              <a:rPr lang="en-GB" sz="2400" b="0" i="0" dirty="0">
                <a:solidFill>
                  <a:srgbClr val="222222"/>
                </a:solidFill>
                <a:effectLst/>
                <a:latin typeface="Arial" panose="020B0604020202020204" pitchFamily="34" charset="0"/>
              </a:rPr>
              <a:t>)</a:t>
            </a:r>
            <a:endParaRPr lang="en-GB" sz="2400" dirty="0"/>
          </a:p>
        </p:txBody>
      </p:sp>
      <p:pic>
        <p:nvPicPr>
          <p:cNvPr id="5" name="Picture 4" descr="A group of people posing for a photo&#10;&#10;Description automatically generated">
            <a:extLst>
              <a:ext uri="{FF2B5EF4-FFF2-40B4-BE49-F238E27FC236}">
                <a16:creationId xmlns:a16="http://schemas.microsoft.com/office/drawing/2014/main" id="{E0124756-9E7E-7A41-BE0B-36C95129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123825"/>
            <a:ext cx="4181475" cy="2735052"/>
          </a:xfrm>
          <a:prstGeom prst="rect">
            <a:avLst/>
          </a:prstGeom>
        </p:spPr>
      </p:pic>
      <p:sp>
        <p:nvSpPr>
          <p:cNvPr id="7" name="TextBox 6">
            <a:extLst>
              <a:ext uri="{FF2B5EF4-FFF2-40B4-BE49-F238E27FC236}">
                <a16:creationId xmlns:a16="http://schemas.microsoft.com/office/drawing/2014/main" id="{7E43EFAD-D4B0-0CD3-48C8-4FEF76E80CB4}"/>
              </a:ext>
            </a:extLst>
          </p:cNvPr>
          <p:cNvSpPr txBox="1"/>
          <p:nvPr/>
        </p:nvSpPr>
        <p:spPr>
          <a:xfrm>
            <a:off x="6600826" y="2888829"/>
            <a:ext cx="5591173"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B: </a:t>
            </a:r>
            <a:r>
              <a:rPr lang="es-AR" sz="2400" kern="0" dirty="0">
                <a:solidFill>
                  <a:srgbClr val="222222"/>
                </a:solidFill>
                <a:effectLst/>
                <a:ea typeface="Calibri" panose="020F0502020204030204" pitchFamily="34" charset="0"/>
              </a:rPr>
              <a:t>Mėnuo Juodaragis (</a:t>
            </a:r>
            <a:r>
              <a:rPr lang="lt-LT" sz="2400" b="0" i="0" dirty="0">
                <a:solidFill>
                  <a:srgbClr val="222222"/>
                </a:solidFill>
                <a:effectLst/>
                <a:latin typeface="Arial" panose="020B0604020202020204" pitchFamily="34" charset="0"/>
              </a:rPr>
              <a:t>rąstplėšis</a:t>
            </a:r>
            <a:r>
              <a:rPr lang="en-GB" sz="2400" b="0" i="0" dirty="0">
                <a:solidFill>
                  <a:srgbClr val="222222"/>
                </a:solidFill>
                <a:effectLst/>
                <a:latin typeface="Arial" panose="020B0604020202020204" pitchFamily="34" charset="0"/>
              </a:rPr>
              <a:t>)</a:t>
            </a:r>
            <a:endParaRPr lang="en-GB" sz="2400" dirty="0"/>
          </a:p>
        </p:txBody>
      </p:sp>
      <p:pic>
        <p:nvPicPr>
          <p:cNvPr id="8" name="Picture 7" descr="A group of people posing for a photo&#10;&#10;Description automatically generated">
            <a:extLst>
              <a:ext uri="{FF2B5EF4-FFF2-40B4-BE49-F238E27FC236}">
                <a16:creationId xmlns:a16="http://schemas.microsoft.com/office/drawing/2014/main" id="{AAD9E468-9A6E-FDB9-7902-05F88C620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352" y="216279"/>
            <a:ext cx="4610100" cy="2479541"/>
          </a:xfrm>
          <a:prstGeom prst="rect">
            <a:avLst/>
          </a:prstGeom>
        </p:spPr>
      </p:pic>
      <p:sp>
        <p:nvSpPr>
          <p:cNvPr id="10" name="TextBox 9">
            <a:extLst>
              <a:ext uri="{FF2B5EF4-FFF2-40B4-BE49-F238E27FC236}">
                <a16:creationId xmlns:a16="http://schemas.microsoft.com/office/drawing/2014/main" id="{C66A8B02-D6C9-C0BA-67B4-6FC35CE72F3B}"/>
              </a:ext>
            </a:extLst>
          </p:cNvPr>
          <p:cNvSpPr txBox="1"/>
          <p:nvPr/>
        </p:nvSpPr>
        <p:spPr>
          <a:xfrm>
            <a:off x="0" y="6304955"/>
            <a:ext cx="6095999"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C: </a:t>
            </a:r>
            <a:r>
              <a:rPr lang="en-GB" sz="2400" kern="0" dirty="0">
                <a:solidFill>
                  <a:srgbClr val="222222"/>
                </a:solidFill>
                <a:effectLst/>
                <a:ea typeface="Calibri" panose="020F0502020204030204" pitchFamily="34" charset="0"/>
              </a:rPr>
              <a:t>Devil Stone (</a:t>
            </a:r>
            <a:r>
              <a:rPr lang="en-GB" sz="2400" b="0" i="0" dirty="0" err="1">
                <a:solidFill>
                  <a:srgbClr val="222222"/>
                </a:solidFill>
                <a:effectLst/>
                <a:latin typeface="Arial" panose="020B0604020202020204" pitchFamily="34" charset="0"/>
              </a:rPr>
              <a:t>paskutinis</a:t>
            </a:r>
            <a:r>
              <a:rPr lang="en-GB" sz="2400" b="0" i="0" dirty="0">
                <a:solidFill>
                  <a:srgbClr val="222222"/>
                </a:solidFill>
                <a:effectLst/>
                <a:latin typeface="Arial" panose="020B0604020202020204" pitchFamily="34" charset="0"/>
              </a:rPr>
              <a:t>)</a:t>
            </a:r>
            <a:r>
              <a:rPr lang="en-GB" sz="2400" kern="0" dirty="0">
                <a:solidFill>
                  <a:srgbClr val="222222"/>
                </a:solidFill>
                <a:effectLst/>
                <a:ea typeface="Calibri" panose="020F0502020204030204" pitchFamily="34" charset="0"/>
              </a:rPr>
              <a:t> </a:t>
            </a:r>
            <a:endParaRPr lang="en-GB" sz="2400" dirty="0"/>
          </a:p>
        </p:txBody>
      </p:sp>
      <p:pic>
        <p:nvPicPr>
          <p:cNvPr id="11" name="Picture 10" descr="A large crowd of people at a concert&#10;&#10;Description automatically generated">
            <a:extLst>
              <a:ext uri="{FF2B5EF4-FFF2-40B4-BE49-F238E27FC236}">
                <a16:creationId xmlns:a16="http://schemas.microsoft.com/office/drawing/2014/main" id="{92C2BE6A-95E8-D649-7ED2-1B06AD182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762" y="3658254"/>
            <a:ext cx="3924300" cy="2646701"/>
          </a:xfrm>
          <a:prstGeom prst="rect">
            <a:avLst/>
          </a:prstGeom>
        </p:spPr>
      </p:pic>
      <p:sp>
        <p:nvSpPr>
          <p:cNvPr id="13" name="TextBox 12">
            <a:extLst>
              <a:ext uri="{FF2B5EF4-FFF2-40B4-BE49-F238E27FC236}">
                <a16:creationId xmlns:a16="http://schemas.microsoft.com/office/drawing/2014/main" id="{FD055800-09E0-A4A2-BCF0-631C0217FE5F}"/>
              </a:ext>
            </a:extLst>
          </p:cNvPr>
          <p:cNvSpPr txBox="1"/>
          <p:nvPr/>
        </p:nvSpPr>
        <p:spPr>
          <a:xfrm>
            <a:off x="6096000" y="6323705"/>
            <a:ext cx="6095999" cy="461665"/>
          </a:xfrm>
          <a:prstGeom prst="rect">
            <a:avLst/>
          </a:prstGeom>
          <a:noFill/>
        </p:spPr>
        <p:txBody>
          <a:bodyPr wrap="square">
            <a:spAutoFit/>
          </a:bodyPr>
          <a:lstStyle/>
          <a:p>
            <a:pPr algn="ctr"/>
            <a:r>
              <a:rPr lang="es-AR" sz="2400" kern="0" dirty="0">
                <a:effectLst/>
                <a:ea typeface="Calibri" panose="020F0502020204030204" pitchFamily="34" charset="0"/>
                <a:cs typeface="Times New Roman" panose="02020603050405020304" pitchFamily="18" charset="0"/>
              </a:rPr>
              <a:t>Group D: </a:t>
            </a:r>
            <a:r>
              <a:rPr lang="en-GB" sz="2400" kern="0" dirty="0" err="1">
                <a:solidFill>
                  <a:srgbClr val="222222"/>
                </a:solidFill>
                <a:effectLst/>
                <a:ea typeface="Calibri" panose="020F0502020204030204" pitchFamily="34" charset="0"/>
              </a:rPr>
              <a:t>Yaga</a:t>
            </a:r>
            <a:r>
              <a:rPr lang="en-GB" sz="2400" kern="0" dirty="0">
                <a:solidFill>
                  <a:srgbClr val="222222"/>
                </a:solidFill>
                <a:effectLst/>
                <a:ea typeface="Calibri" panose="020F0502020204030204" pitchFamily="34" charset="0"/>
              </a:rPr>
              <a:t> (</a:t>
            </a:r>
            <a:r>
              <a:rPr lang="lt-LT" sz="2400" b="0" i="0" dirty="0">
                <a:solidFill>
                  <a:srgbClr val="222222"/>
                </a:solidFill>
                <a:effectLst/>
                <a:latin typeface="Arial" panose="020B0604020202020204" pitchFamily="34" charset="0"/>
              </a:rPr>
              <a:t>psichotropinės medžiagos</a:t>
            </a:r>
            <a:r>
              <a:rPr lang="en-GB" sz="2400" b="0" i="0" dirty="0">
                <a:solidFill>
                  <a:srgbClr val="222222"/>
                </a:solidFill>
                <a:effectLst/>
                <a:latin typeface="Arial" panose="020B0604020202020204" pitchFamily="34" charset="0"/>
              </a:rPr>
              <a:t>)</a:t>
            </a:r>
            <a:endParaRPr lang="en-GB" sz="2400" dirty="0"/>
          </a:p>
        </p:txBody>
      </p:sp>
      <p:pic>
        <p:nvPicPr>
          <p:cNvPr id="14" name="Picture 13" descr="A group of people sitting in a circle in front of a tent&#10;&#10;Description automatically generated">
            <a:extLst>
              <a:ext uri="{FF2B5EF4-FFF2-40B4-BE49-F238E27FC236}">
                <a16:creationId xmlns:a16="http://schemas.microsoft.com/office/drawing/2014/main" id="{92B93777-234F-A3AB-7052-79A01A713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518" y="3658254"/>
            <a:ext cx="3671332" cy="2654377"/>
          </a:xfrm>
          <a:prstGeom prst="rect">
            <a:avLst/>
          </a:prstGeom>
        </p:spPr>
      </p:pic>
    </p:spTree>
    <p:extLst>
      <p:ext uri="{BB962C8B-B14F-4D97-AF65-F5344CB8AC3E}">
        <p14:creationId xmlns:p14="http://schemas.microsoft.com/office/powerpoint/2010/main" val="165664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ED56A4-0F65-4089-ABCE-4619E72FDF5B}"/>
              </a:ext>
            </a:extLst>
          </p:cNvPr>
          <p:cNvSpPr/>
          <p:nvPr/>
        </p:nvSpPr>
        <p:spPr>
          <a:xfrm>
            <a:off x="10772775" y="341469"/>
            <a:ext cx="933450"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AF8A5C-F564-BFCD-43AE-110EE6F20FEB}"/>
              </a:ext>
            </a:extLst>
          </p:cNvPr>
          <p:cNvSpPr>
            <a:spLocks noGrp="1"/>
          </p:cNvSpPr>
          <p:nvPr>
            <p:ph type="title"/>
          </p:nvPr>
        </p:nvSpPr>
        <p:spPr/>
        <p:txBody>
          <a:bodyPr>
            <a:normAutofit/>
          </a:bodyPr>
          <a:lstStyle/>
          <a:p>
            <a:r>
              <a:rPr kumimoji="0" lang="en-GB" altLang="en-US" sz="4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Task 1: Reading, translating, note-taking</a:t>
            </a:r>
            <a:endParaRPr lang="en-GB" sz="4000" dirty="0"/>
          </a:p>
        </p:txBody>
      </p:sp>
      <p:sp>
        <p:nvSpPr>
          <p:cNvPr id="3" name="Content Placeholder 2">
            <a:extLst>
              <a:ext uri="{FF2B5EF4-FFF2-40B4-BE49-F238E27FC236}">
                <a16:creationId xmlns:a16="http://schemas.microsoft.com/office/drawing/2014/main" id="{449E94FE-919C-7B38-5D2E-777C266EDBFC}"/>
              </a:ext>
            </a:extLst>
          </p:cNvPr>
          <p:cNvSpPr>
            <a:spLocks noGrp="1"/>
          </p:cNvSpPr>
          <p:nvPr>
            <p:ph sz="half" idx="1"/>
          </p:nvPr>
        </p:nvSpPr>
        <p:spPr/>
        <p:txBody>
          <a:bodyPr/>
          <a:lstStyle/>
          <a:p>
            <a:r>
              <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Form groups: students A sit together, </a:t>
            </a:r>
            <a:r>
              <a:rPr lang="en-GB" altLang="en-US" dirty="0">
                <a:solidFill>
                  <a:prstClr val="black"/>
                </a:solidFill>
                <a:latin typeface="Calibri" panose="020F0502020204030204"/>
                <a:ea typeface="Calibri" panose="020F0502020204030204" pitchFamily="34" charset="0"/>
                <a:cs typeface="Cambria" panose="02040503050406030204" pitchFamily="18" charset="0"/>
              </a:rPr>
              <a:t>students B sit together, etc.</a:t>
            </a:r>
          </a:p>
          <a:p>
            <a:r>
              <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Working individually</a:t>
            </a:r>
            <a:r>
              <a:rPr lang="en-GB" altLang="en-US" dirty="0">
                <a:solidFill>
                  <a:prstClr val="black"/>
                </a:solidFill>
                <a:latin typeface="Calibri" panose="020F0502020204030204"/>
                <a:ea typeface="Calibri" panose="020F0502020204030204" pitchFamily="34" charset="0"/>
                <a:cs typeface="Cambria" panose="02040503050406030204" pitchFamily="18" charset="0"/>
              </a:rPr>
              <a:t>, </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then in pairs, and then in 4’s</a:t>
            </a:r>
          </a:p>
          <a:p>
            <a:r>
              <a:rPr kumimoji="0" lang="en-GB"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mbria" panose="02040503050406030204" pitchFamily="18" charset="0"/>
              </a:rPr>
              <a:t>Read, translate and make notes of your news article, in Lithuanian, about a music festival and why it was in the news</a:t>
            </a:r>
          </a:p>
          <a:p>
            <a:r>
              <a:rPr lang="en-GB" dirty="0">
                <a:solidFill>
                  <a:prstClr val="black"/>
                </a:solidFill>
                <a:latin typeface="Calibri" panose="020F0502020204030204"/>
                <a:ea typeface="Calibri" panose="020F0502020204030204" pitchFamily="34" charset="0"/>
              </a:rPr>
              <a:t>Compare and refine your notes with a partner, and with the group</a:t>
            </a:r>
          </a:p>
          <a:p>
            <a:r>
              <a:rPr lang="en-GB" dirty="0">
                <a:solidFill>
                  <a:prstClr val="black"/>
                </a:solidFill>
                <a:latin typeface="Calibri" panose="020F0502020204030204"/>
                <a:ea typeface="Calibri" panose="020F0502020204030204" pitchFamily="34" charset="0"/>
              </a:rPr>
              <a:t>Prepare to tell your story to another group. You’ll be able to use your notes but not the original article</a:t>
            </a:r>
            <a:endParaRPr lang="en-GB" dirty="0"/>
          </a:p>
        </p:txBody>
      </p:sp>
      <p:grpSp>
        <p:nvGrpSpPr>
          <p:cNvPr id="5" name="Group 4">
            <a:extLst>
              <a:ext uri="{FF2B5EF4-FFF2-40B4-BE49-F238E27FC236}">
                <a16:creationId xmlns:a16="http://schemas.microsoft.com/office/drawing/2014/main" id="{D6B3F55D-81A0-37C2-8E34-369D1C26965F}"/>
              </a:ext>
            </a:extLst>
          </p:cNvPr>
          <p:cNvGrpSpPr/>
          <p:nvPr/>
        </p:nvGrpSpPr>
        <p:grpSpPr>
          <a:xfrm>
            <a:off x="10710167" y="3012361"/>
            <a:ext cx="861060" cy="830580"/>
            <a:chOff x="0" y="0"/>
            <a:chExt cx="777240" cy="807720"/>
          </a:xfrm>
        </p:grpSpPr>
        <p:sp>
          <p:nvSpPr>
            <p:cNvPr id="12" name="Text Box 3">
              <a:extLst>
                <a:ext uri="{FF2B5EF4-FFF2-40B4-BE49-F238E27FC236}">
                  <a16:creationId xmlns:a16="http://schemas.microsoft.com/office/drawing/2014/main" id="{50A517AB-A583-C43F-141E-A727F2808742}"/>
                </a:ext>
              </a:extLst>
            </p:cNvPr>
            <p:cNvSpPr txBox="1"/>
            <p:nvPr/>
          </p:nvSpPr>
          <p:spPr>
            <a:xfrm>
              <a:off x="30480" y="297180"/>
              <a:ext cx="701040" cy="510540"/>
            </a:xfrm>
            <a:prstGeom prst="rect">
              <a:avLst/>
            </a:prstGeom>
            <a:solidFill>
              <a:srgbClr val="F3C9C5"/>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dirty="0">
                  <a:effectLst/>
                  <a:latin typeface="Aptos" panose="020B0004020202020204" pitchFamily="34" charset="0"/>
                  <a:ea typeface="Cambria" panose="02040503050406030204" pitchFamily="18" charset="0"/>
                  <a:cs typeface="Aptos" panose="020B0004020202020204" pitchFamily="34" charset="0"/>
                </a:rPr>
                <a:t>Against the clock</a:t>
              </a:r>
              <a:endParaRPr lang="en-GB" sz="1200" dirty="0">
                <a:effectLst/>
                <a:latin typeface="Aptos" panose="020B0004020202020204" pitchFamily="34" charset="0"/>
                <a:ea typeface="Cambria" panose="02040503050406030204" pitchFamily="18" charset="0"/>
                <a:cs typeface="Aptos" panose="020B0004020202020204" pitchFamily="34" charset="0"/>
              </a:endParaRPr>
            </a:p>
          </p:txBody>
        </p:sp>
        <p:pic>
          <p:nvPicPr>
            <p:cNvPr id="13" name="Graphic 2" descr="Stopwatch with solid fill">
              <a:extLst>
                <a:ext uri="{FF2B5EF4-FFF2-40B4-BE49-F238E27FC236}">
                  <a16:creationId xmlns:a16="http://schemas.microsoft.com/office/drawing/2014/main" id="{229F7D7E-4B7B-0C57-10EA-01F005F0EE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 y="0"/>
              <a:ext cx="403860" cy="403860"/>
            </a:xfrm>
            <a:prstGeom prst="rect">
              <a:avLst/>
            </a:prstGeom>
          </p:spPr>
        </p:pic>
        <p:sp>
          <p:nvSpPr>
            <p:cNvPr id="14" name="Rectangle: Rounded Corners 13">
              <a:extLst>
                <a:ext uri="{FF2B5EF4-FFF2-40B4-BE49-F238E27FC236}">
                  <a16:creationId xmlns:a16="http://schemas.microsoft.com/office/drawing/2014/main" id="{F2510EA9-90CE-FA03-FDF0-AFCBA127272A}"/>
                </a:ext>
              </a:extLst>
            </p:cNvPr>
            <p:cNvSpPr/>
            <p:nvPr/>
          </p:nvSpPr>
          <p:spPr>
            <a:xfrm>
              <a:off x="0" y="0"/>
              <a:ext cx="777240" cy="7010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Tree>
    <p:extLst>
      <p:ext uri="{BB962C8B-B14F-4D97-AF65-F5344CB8AC3E}">
        <p14:creationId xmlns:p14="http://schemas.microsoft.com/office/powerpoint/2010/main" val="1128815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cher_Training_Slide_Templates.potx" id="{2B9C3AC6-1B17-4F11-B8CB-568F0D45EE42}" vid="{CCC5E056-289A-4F9F-8868-BC534F3EB10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8FFD2F321B0D4FA595090BDB31F35F" ma:contentTypeVersion="11" ma:contentTypeDescription="Create a new document." ma:contentTypeScope="" ma:versionID="f9f62d77995d38da429d91868fcc7edf">
  <xsd:schema xmlns:xsd="http://www.w3.org/2001/XMLSchema" xmlns:xs="http://www.w3.org/2001/XMLSchema" xmlns:p="http://schemas.microsoft.com/office/2006/metadata/properties" xmlns:ns3="c2d69df0-8a96-4d34-aa16-26d85536e42b" xmlns:ns4="7b0f0cd7-00d2-4a7e-976d-64d4c6b15db9" targetNamespace="http://schemas.microsoft.com/office/2006/metadata/properties" ma:root="true" ma:fieldsID="b39bfcc7dfa94bba35b4b76d1fbee3e3" ns3:_="" ns4:_="">
    <xsd:import namespace="c2d69df0-8a96-4d34-aa16-26d85536e42b"/>
    <xsd:import namespace="7b0f0cd7-00d2-4a7e-976d-64d4c6b15d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69df0-8a96-4d34-aa16-26d85536e4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0f0cd7-00d2-4a7e-976d-64d4c6b15db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20AA44-0DDC-472C-9E29-4ECE6FE4E6E9}">
  <ds:schemaRefs>
    <ds:schemaRef ds:uri="7b0f0cd7-00d2-4a7e-976d-64d4c6b15db9"/>
    <ds:schemaRef ds:uri="http://purl.org/dc/terms/"/>
    <ds:schemaRef ds:uri="http://schemas.openxmlformats.org/package/2006/metadata/core-properties"/>
    <ds:schemaRef ds:uri="c2d69df0-8a96-4d34-aa16-26d85536e42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620183E-2AB0-45DF-873F-597ABA618B15}">
  <ds:schemaRefs>
    <ds:schemaRef ds:uri="http://schemas.microsoft.com/sharepoint/v3/contenttype/forms"/>
  </ds:schemaRefs>
</ds:datastoreItem>
</file>

<file path=customXml/itemProps3.xml><?xml version="1.0" encoding="utf-8"?>
<ds:datastoreItem xmlns:ds="http://schemas.openxmlformats.org/officeDocument/2006/customXml" ds:itemID="{5A2F7B97-00FD-4A4C-9E83-7B1D5992D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69df0-8a96-4d34-aa16-26d85536e42b"/>
    <ds:schemaRef ds:uri="7b0f0cd7-00d2-4a7e-976d-64d4c6b15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Bell Presentation</Template>
  <TotalTime>2319</TotalTime>
  <Words>1298</Words>
  <Application>Microsoft Office PowerPoint</Application>
  <PresentationFormat>Widescreen</PresentationFormat>
  <Paragraphs>139</Paragraphs>
  <Slides>14</Slides>
  <Notes>10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Aptos</vt:lpstr>
      <vt:lpstr>Arial</vt:lpstr>
      <vt:lpstr>Calibri</vt:lpstr>
      <vt:lpstr>Calibri Light</vt:lpstr>
      <vt:lpstr>Cambria</vt:lpstr>
      <vt:lpstr>Symbol</vt:lpstr>
      <vt:lpstr>Times New Roman</vt:lpstr>
      <vt:lpstr>Office Theme</vt:lpstr>
      <vt:lpstr>3_Office Theme</vt:lpstr>
      <vt:lpstr>1_Office Theme</vt:lpstr>
      <vt:lpstr>4_Office Theme</vt:lpstr>
      <vt:lpstr>2_Office Theme</vt:lpstr>
      <vt:lpstr>PowerPoint Presentation</vt:lpstr>
      <vt:lpstr>PowerPoint Presentation</vt:lpstr>
      <vt:lpstr>PowerPoint Presentation</vt:lpstr>
      <vt:lpstr>In this lesson you’re going to …</vt:lpstr>
      <vt:lpstr>PowerPoint Presentation</vt:lpstr>
      <vt:lpstr>How well can you translate an online text in Lithuanian into English?</vt:lpstr>
      <vt:lpstr>Tasks …</vt:lpstr>
      <vt:lpstr>PowerPoint Presentation</vt:lpstr>
      <vt:lpstr>Task 1: Reading, translating, note-taking</vt:lpstr>
      <vt:lpstr>Task 2: Telling the story       (mediating a text by translating and summarising)</vt:lpstr>
      <vt:lpstr>Mediation is interactive</vt:lpstr>
      <vt:lpstr>Analysis &amp; Reflections</vt:lpstr>
      <vt:lpstr>Task 4: Summary writing</vt:lpstr>
      <vt:lpstr>Task 4: Summary writing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Lianne Noy</dc:creator>
  <cp:lastModifiedBy>Egle Petroniene</cp:lastModifiedBy>
  <cp:revision>83</cp:revision>
  <dcterms:created xsi:type="dcterms:W3CDTF">2018-12-09T23:26:34Z</dcterms:created>
  <dcterms:modified xsi:type="dcterms:W3CDTF">2024-11-13T04:59:34Z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0x010100048FFD2F321B0D4FA595090BDB31F35F</vt:lpwstr>
  </property>
</Properties>
</file>